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5143500" cx="9144000"/>
  <p:notesSz cx="6858000" cy="9144000"/>
  <p:embeddedFontLst>
    <p:embeddedFont>
      <p:font typeface="Roboto"/>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Author clrIdx="0" id="0" initials="" lastIdx="1" name="Marcela Šroubková"/>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Roboto-bold.fntdata"/><Relationship Id="rId23" Type="http://schemas.openxmlformats.org/officeDocument/2006/relationships/font" Target="fonts/Roboto-regular.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oboto-boldItalic.fntdata"/><Relationship Id="rId25" Type="http://schemas.openxmlformats.org/officeDocument/2006/relationships/font" Target="fonts/Robo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 authorId="0" idx="1" dt="2020-01-20T10:54:28.146">
    <p:pos x="196" y="280"/>
    <p:text>návod na wiki není aktuální.</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Google Shape;107;g4b97b65865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4b97b65865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4b97b65865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4b97b65865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Google Shape;119;g4b95231bb4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4b95231bb4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g4b95231bb4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4b95231bb4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4b95231bb4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4b95231bb4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4b95231bb4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4b95231bb4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g4b95231bb4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4b95231bb4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Google Shape;149;g4b95231bb4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4b95231bb4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g4b95231bb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4b95231bb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g4b95231bb4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4b95231bb4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Google Shape;70;g4b95231bb4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4b95231bb4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Google Shape;76;g4b95231bb4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4b95231bb4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Google Shape;82;g4b95231bb4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4b95231bb4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4b95231bb4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4b95231bb4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4b95231bb4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4b95231bb4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g4b97b6586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4b97b6586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piroplaceni.pirati.cz/zadosti/"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hyperlink" Target="https://www.facebook.com/marcela.sroubkova" TargetMode="External"/><Relationship Id="rId4" Type="http://schemas.openxmlformats.org/officeDocument/2006/relationships/hyperlink" Target="mailto:marcela.sroubkova@pirati.cz"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wiki.pirati.cz/rules/prah"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comments" Target="../comments/comment1.xml"/><Relationship Id="rId4" Type="http://schemas.openxmlformats.org/officeDocument/2006/relationships/hyperlink" Target="https://wiki.pirati.cz/fo/navody/proplaceni" TargetMode="External"/><Relationship Id="rId5" Type="http://schemas.openxmlformats.org/officeDocument/2006/relationships/hyperlink" Target="https://wiki.pirati.cz/fo/navody/vyjimecne_zcizeni" TargetMode="External"/><Relationship Id="rId6" Type="http://schemas.openxmlformats.org/officeDocument/2006/relationships/hyperlink" Target="https://wiki.pirati.cz/fo/navody/proplaceni#fn__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piroplaceni.pirati.cz/rozpocty/" TargetMode="External"/><Relationship Id="rId4" Type="http://schemas.openxmlformats.org/officeDocument/2006/relationships/hyperlink" Target="https://piroplaceni.pirati.cz/zamery/" TargetMode="External"/><Relationship Id="rId5" Type="http://schemas.openxmlformats.org/officeDocument/2006/relationships/hyperlink" Target="https://piroplaceni.pirati.cz/zadosti/"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piroplaceni.pirati.cz/zamery/"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fio.cz/ib2/transparent?a=2100643125" TargetMode="External"/><Relationship Id="rId4" Type="http://schemas.openxmlformats.org/officeDocument/2006/relationships/hyperlink" Target="https://www.fio.cz/ib2/transparent?a=2400643151"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1545450"/>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Roboto"/>
                <a:ea typeface="Roboto"/>
                <a:cs typeface="Roboto"/>
                <a:sym typeface="Roboto"/>
              </a:rPr>
              <a:t>Tvorba a práce s rozpočty, záměry</a:t>
            </a:r>
            <a:endParaRPr>
              <a:latin typeface="Roboto"/>
              <a:ea typeface="Roboto"/>
              <a:cs typeface="Roboto"/>
              <a:sym typeface="Roboto"/>
            </a:endParaRPr>
          </a:p>
          <a:p>
            <a:pPr indent="0" lvl="0" marL="0" rtl="0" algn="ctr">
              <a:spcBef>
                <a:spcPts val="0"/>
              </a:spcBef>
              <a:spcAft>
                <a:spcPts val="0"/>
              </a:spcAft>
              <a:buNone/>
            </a:pPr>
            <a:r>
              <a:rPr lang="en">
                <a:latin typeface="Roboto"/>
                <a:ea typeface="Roboto"/>
                <a:cs typeface="Roboto"/>
                <a:sym typeface="Roboto"/>
              </a:rPr>
              <a:t>&amp;</a:t>
            </a:r>
            <a:endParaRPr>
              <a:latin typeface="Roboto"/>
              <a:ea typeface="Roboto"/>
              <a:cs typeface="Roboto"/>
              <a:sym typeface="Roboto"/>
            </a:endParaRPr>
          </a:p>
          <a:p>
            <a:pPr indent="0" lvl="0" marL="0" rtl="0" algn="ctr">
              <a:spcBef>
                <a:spcPts val="0"/>
              </a:spcBef>
              <a:spcAft>
                <a:spcPts val="0"/>
              </a:spcAft>
              <a:buNone/>
            </a:pPr>
            <a:r>
              <a:rPr lang="en">
                <a:latin typeface="Roboto"/>
                <a:ea typeface="Roboto"/>
                <a:cs typeface="Roboto"/>
                <a:sym typeface="Roboto"/>
              </a:rPr>
              <a:t>P(i)roplácení</a:t>
            </a:r>
            <a:endParaRPr>
              <a:latin typeface="Roboto"/>
              <a:ea typeface="Roboto"/>
              <a:cs typeface="Roboto"/>
              <a:sym typeface="Roboto"/>
            </a:endParaRPr>
          </a:p>
        </p:txBody>
      </p:sp>
      <p:sp>
        <p:nvSpPr>
          <p:cNvPr id="55" name="Google Shape;55;p13"/>
          <p:cNvSpPr txBox="1"/>
          <p:nvPr>
            <p:ph idx="1" type="subTitle"/>
          </p:nvPr>
        </p:nvSpPr>
        <p:spPr>
          <a:xfrm>
            <a:off x="364500" y="3967700"/>
            <a:ext cx="8520600" cy="792600"/>
          </a:xfrm>
          <a:prstGeom prst="rect">
            <a:avLst/>
          </a:prstGeom>
        </p:spPr>
        <p:txBody>
          <a:bodyPr anchorCtr="0" anchor="t" bIns="91425" lIns="91425" spcFirstLastPara="1" rIns="91425" wrap="square" tIns="91425">
            <a:noAutofit/>
          </a:bodyPr>
          <a:lstStyle/>
          <a:p>
            <a:pPr indent="0" lvl="0" marL="457200" rtl="0" algn="r">
              <a:spcBef>
                <a:spcPts val="0"/>
              </a:spcBef>
              <a:spcAft>
                <a:spcPts val="0"/>
              </a:spcAft>
              <a:buNone/>
            </a:pPr>
            <a:r>
              <a:rPr lang="en" sz="1400">
                <a:latin typeface="Roboto"/>
                <a:ea typeface="Roboto"/>
                <a:cs typeface="Roboto"/>
                <a:sym typeface="Roboto"/>
              </a:rPr>
              <a:t>Marcela Šroubková</a:t>
            </a:r>
            <a:endParaRPr sz="1400">
              <a:latin typeface="Roboto"/>
              <a:ea typeface="Roboto"/>
              <a:cs typeface="Roboto"/>
              <a:sym typeface="Roboto"/>
            </a:endParaRPr>
          </a:p>
          <a:p>
            <a:pPr indent="0" lvl="0" marL="457200" rtl="0" algn="r">
              <a:spcBef>
                <a:spcPts val="0"/>
              </a:spcBef>
              <a:spcAft>
                <a:spcPts val="0"/>
              </a:spcAft>
              <a:buNone/>
            </a:pPr>
            <a:r>
              <a:rPr lang="en" sz="1400">
                <a:latin typeface="Roboto"/>
                <a:ea typeface="Roboto"/>
                <a:cs typeface="Roboto"/>
                <a:sym typeface="Roboto"/>
              </a:rPr>
              <a:t>Lucie Spáčilová</a:t>
            </a:r>
            <a:endParaRPr sz="1400">
              <a:latin typeface="Roboto"/>
              <a:ea typeface="Roboto"/>
              <a:cs typeface="Roboto"/>
              <a:sym typeface="Roboto"/>
            </a:endParaRPr>
          </a:p>
          <a:p>
            <a:pPr indent="0" lvl="0" marL="457200" rtl="0" algn="r">
              <a:spcBef>
                <a:spcPts val="0"/>
              </a:spcBef>
              <a:spcAft>
                <a:spcPts val="0"/>
              </a:spcAft>
              <a:buNone/>
            </a:pPr>
            <a:r>
              <a:rPr lang="en" sz="1400">
                <a:latin typeface="Roboto"/>
                <a:ea typeface="Roboto"/>
                <a:cs typeface="Roboto"/>
                <a:sym typeface="Roboto"/>
              </a:rPr>
              <a:t>Míra Beránek</a:t>
            </a:r>
            <a:endParaRPr sz="1400">
              <a:latin typeface="Roboto"/>
              <a:ea typeface="Roboto"/>
              <a:cs typeface="Roboto"/>
              <a:sym typeface="Roboto"/>
            </a:endParaRPr>
          </a:p>
          <a:p>
            <a:pPr indent="0" lvl="0" marL="457200" rtl="0" algn="r">
              <a:spcBef>
                <a:spcPts val="0"/>
              </a:spcBef>
              <a:spcAft>
                <a:spcPts val="0"/>
              </a:spcAft>
              <a:buNone/>
            </a:pPr>
            <a:r>
              <a:rPr lang="en" sz="1400">
                <a:latin typeface="Roboto"/>
                <a:ea typeface="Roboto"/>
                <a:cs typeface="Roboto"/>
                <a:sym typeface="Roboto"/>
              </a:rPr>
              <a:t>8. 1. 2019</a:t>
            </a:r>
            <a:endParaRPr sz="1400">
              <a:latin typeface="Roboto"/>
              <a:ea typeface="Roboto"/>
              <a:cs typeface="Roboto"/>
              <a:sym typeface="Roboto"/>
            </a:endParaRPr>
          </a:p>
        </p:txBody>
      </p:sp>
      <p:pic>
        <p:nvPicPr>
          <p:cNvPr id="56" name="Google Shape;56;p13"/>
          <p:cNvPicPr preferRelativeResize="0"/>
          <p:nvPr/>
        </p:nvPicPr>
        <p:blipFill>
          <a:blip r:embed="rId3">
            <a:alphaModFix/>
          </a:blip>
          <a:stretch>
            <a:fillRect/>
          </a:stretch>
        </p:blipFill>
        <p:spPr>
          <a:xfrm>
            <a:off x="239425" y="3704974"/>
            <a:ext cx="1112398" cy="11787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9" name="Shape 109"/>
        <p:cNvGrpSpPr/>
        <p:nvPr/>
      </p:nvGrpSpPr>
      <p:grpSpPr>
        <a:xfrm>
          <a:off x="0" y="0"/>
          <a:ext cx="0" cy="0"/>
          <a:chOff x="0" y="0"/>
          <a:chExt cx="0" cy="0"/>
        </a:xfrm>
      </p:grpSpPr>
      <p:sp>
        <p:nvSpPr>
          <p:cNvPr id="110" name="Google Shape;110;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Roboto"/>
                <a:ea typeface="Roboto"/>
                <a:cs typeface="Roboto"/>
                <a:sym typeface="Roboto"/>
              </a:rPr>
              <a:t>Tvorba nové žádosti o proplacení 1/3</a:t>
            </a:r>
            <a:endParaRPr>
              <a:latin typeface="Roboto"/>
              <a:ea typeface="Roboto"/>
              <a:cs typeface="Roboto"/>
              <a:sym typeface="Roboto"/>
            </a:endParaRPr>
          </a:p>
        </p:txBody>
      </p:sp>
      <p:sp>
        <p:nvSpPr>
          <p:cNvPr id="111" name="Google Shape;111;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latin typeface="Roboto"/>
                <a:ea typeface="Roboto"/>
                <a:cs typeface="Roboto"/>
                <a:sym typeface="Roboto"/>
              </a:rPr>
              <a:t>Proplácení </a:t>
            </a:r>
            <a:r>
              <a:rPr lang="en">
                <a:latin typeface="Roboto"/>
                <a:ea typeface="Roboto"/>
                <a:cs typeface="Roboto"/>
                <a:sym typeface="Roboto"/>
              </a:rPr>
              <a:t>- </a:t>
            </a:r>
            <a:r>
              <a:rPr lang="en" u="sng">
                <a:solidFill>
                  <a:schemeClr val="hlink"/>
                </a:solidFill>
                <a:latin typeface="Roboto"/>
                <a:ea typeface="Roboto"/>
                <a:cs typeface="Roboto"/>
                <a:sym typeface="Roboto"/>
                <a:hlinkClick r:id="rId3"/>
              </a:rPr>
              <a:t>Založit novou žádost</a:t>
            </a:r>
            <a:endParaRPr>
              <a:latin typeface="Roboto"/>
              <a:ea typeface="Roboto"/>
              <a:cs typeface="Roboto"/>
              <a:sym typeface="Roboto"/>
            </a:endParaRPr>
          </a:p>
          <a:p>
            <a:pPr indent="0" lvl="0" marL="0" rtl="0" algn="l">
              <a:spcBef>
                <a:spcPts val="1800"/>
              </a:spcBef>
              <a:spcAft>
                <a:spcPts val="0"/>
              </a:spcAft>
              <a:buNone/>
            </a:pPr>
            <a:r>
              <a:rPr b="1" lang="en">
                <a:latin typeface="Roboto"/>
                <a:ea typeface="Roboto"/>
                <a:cs typeface="Roboto"/>
                <a:sym typeface="Roboto"/>
              </a:rPr>
              <a:t>Středisko</a:t>
            </a:r>
            <a:r>
              <a:rPr lang="en">
                <a:latin typeface="Roboto"/>
                <a:ea typeface="Roboto"/>
                <a:cs typeface="Roboto"/>
                <a:sym typeface="Roboto"/>
              </a:rPr>
              <a:t> – u nás nejčastěji  KS – Hlavní město Praha případně Centrála </a:t>
            </a:r>
            <a:endParaRPr>
              <a:latin typeface="Roboto"/>
              <a:ea typeface="Roboto"/>
              <a:cs typeface="Roboto"/>
              <a:sym typeface="Roboto"/>
            </a:endParaRPr>
          </a:p>
          <a:p>
            <a:pPr indent="0" lvl="0" marL="0" rtl="0" algn="l">
              <a:spcBef>
                <a:spcPts val="2600"/>
              </a:spcBef>
              <a:spcAft>
                <a:spcPts val="0"/>
              </a:spcAft>
              <a:buNone/>
            </a:pPr>
            <a:r>
              <a:rPr b="1" lang="en" sz="1800">
                <a:latin typeface="Roboto"/>
                <a:ea typeface="Roboto"/>
                <a:cs typeface="Roboto"/>
                <a:sym typeface="Roboto"/>
              </a:rPr>
              <a:t>Rozpočtová položka</a:t>
            </a:r>
            <a:r>
              <a:rPr lang="en" sz="1800">
                <a:latin typeface="Roboto"/>
                <a:ea typeface="Roboto"/>
                <a:cs typeface="Roboto"/>
                <a:sym typeface="Roboto"/>
              </a:rPr>
              <a:t> – položka, ze které se to bude proplácet </a:t>
            </a:r>
            <a:r>
              <a:rPr b="1" i="1" lang="en" sz="1800">
                <a:latin typeface="Roboto"/>
                <a:ea typeface="Roboto"/>
                <a:cs typeface="Roboto"/>
                <a:sym typeface="Roboto"/>
              </a:rPr>
              <a:t>– musí mít shodný bankovní účet se záměrem a účtem, se kterým pracuje propláceč</a:t>
            </a:r>
            <a:r>
              <a:rPr b="1" i="1" lang="en">
                <a:latin typeface="Roboto"/>
                <a:ea typeface="Roboto"/>
                <a:cs typeface="Roboto"/>
                <a:sym typeface="Roboto"/>
              </a:rPr>
              <a:t>! Jinak systém neumožní zprocesování žádosti.</a:t>
            </a:r>
            <a:endParaRPr b="1" i="1" sz="1800">
              <a:latin typeface="Roboto"/>
              <a:ea typeface="Roboto"/>
              <a:cs typeface="Roboto"/>
              <a:sym typeface="Roboto"/>
            </a:endParaRPr>
          </a:p>
          <a:p>
            <a:pPr indent="0" lvl="0" marL="0" rtl="0" algn="l">
              <a:spcBef>
                <a:spcPts val="2600"/>
              </a:spcBef>
              <a:spcAft>
                <a:spcPts val="0"/>
              </a:spcAft>
              <a:buNone/>
            </a:pPr>
            <a:r>
              <a:rPr lang="en" sz="1800">
                <a:latin typeface="Roboto"/>
                <a:ea typeface="Roboto"/>
                <a:cs typeface="Roboto"/>
                <a:sym typeface="Roboto"/>
              </a:rPr>
              <a:t>Záměr – vybrat námi vytvořený nebo již dávno zadaný</a:t>
            </a:r>
            <a:r>
              <a:rPr lang="en">
                <a:latin typeface="Roboto"/>
                <a:ea typeface="Roboto"/>
                <a:cs typeface="Roboto"/>
                <a:sym typeface="Roboto"/>
              </a:rPr>
              <a:t> - </a:t>
            </a:r>
            <a:r>
              <a:rPr b="1" i="1" lang="en">
                <a:latin typeface="Roboto"/>
                <a:ea typeface="Roboto"/>
                <a:cs typeface="Roboto"/>
                <a:sym typeface="Roboto"/>
              </a:rPr>
              <a:t>záměr musí být schválený hospodářem a o</a:t>
            </a:r>
            <a:r>
              <a:rPr b="1" i="1" lang="en">
                <a:latin typeface="Roboto"/>
                <a:ea typeface="Roboto"/>
                <a:cs typeface="Roboto"/>
                <a:sym typeface="Roboto"/>
              </a:rPr>
              <a:t>pět  </a:t>
            </a:r>
            <a:r>
              <a:rPr b="1" i="1" lang="en">
                <a:latin typeface="Roboto"/>
                <a:ea typeface="Roboto"/>
                <a:cs typeface="Roboto"/>
                <a:sym typeface="Roboto"/>
              </a:rPr>
              <a:t>musí mít totožný bankovní účet se záměrem a účtem, se kterým pracuje propláceč! Jinak systém neumožní zprocesování žádosti.</a:t>
            </a:r>
            <a:endParaRPr sz="1800">
              <a:highlight>
                <a:srgbClr val="FFF100"/>
              </a:highlight>
              <a:latin typeface="Roboto"/>
              <a:ea typeface="Roboto"/>
              <a:cs typeface="Roboto"/>
              <a:sym typeface="Roboto"/>
            </a:endParaRPr>
          </a:p>
          <a:p>
            <a:pPr indent="0" lvl="0" marL="0" rtl="0" algn="l">
              <a:spcBef>
                <a:spcPts val="2600"/>
              </a:spcBef>
              <a:spcAft>
                <a:spcPts val="0"/>
              </a:spcAft>
              <a:buNone/>
            </a:pPr>
            <a:r>
              <a:t/>
            </a:r>
            <a:endParaRPr sz="1800">
              <a:highlight>
                <a:srgbClr val="FFF100"/>
              </a:highlight>
              <a:latin typeface="Roboto"/>
              <a:ea typeface="Roboto"/>
              <a:cs typeface="Roboto"/>
              <a:sym typeface="Roboto"/>
            </a:endParaRPr>
          </a:p>
          <a:p>
            <a:pPr indent="0" lvl="0" marL="0" rtl="0" algn="l">
              <a:spcBef>
                <a:spcPts val="2600"/>
              </a:spcBef>
              <a:spcAft>
                <a:spcPts val="1600"/>
              </a:spcAft>
              <a:buNone/>
            </a:pPr>
            <a:r>
              <a:t/>
            </a:r>
            <a:endParaRPr>
              <a:latin typeface="Roboto"/>
              <a:ea typeface="Roboto"/>
              <a:cs typeface="Roboto"/>
              <a:sym typeface="Robo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Google Shape;116;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Roboto"/>
                <a:ea typeface="Roboto"/>
                <a:cs typeface="Roboto"/>
                <a:sym typeface="Roboto"/>
              </a:rPr>
              <a:t>Tvorba nové žádosti o proplacení 2/3</a:t>
            </a:r>
            <a:endParaRPr>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t/>
            </a:r>
            <a:endParaRPr>
              <a:latin typeface="Roboto"/>
              <a:ea typeface="Roboto"/>
              <a:cs typeface="Roboto"/>
              <a:sym typeface="Roboto"/>
            </a:endParaRPr>
          </a:p>
        </p:txBody>
      </p:sp>
      <p:sp>
        <p:nvSpPr>
          <p:cNvPr id="117" name="Google Shape;117;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1800"/>
              </a:spcBef>
              <a:spcAft>
                <a:spcPts val="0"/>
              </a:spcAft>
              <a:buNone/>
            </a:pPr>
            <a:r>
              <a:rPr b="1" lang="en">
                <a:latin typeface="Roboto"/>
                <a:ea typeface="Roboto"/>
                <a:cs typeface="Roboto"/>
                <a:sym typeface="Roboto"/>
              </a:rPr>
              <a:t>Název dílčího výdaje </a:t>
            </a:r>
            <a:r>
              <a:rPr lang="en">
                <a:latin typeface="Roboto"/>
                <a:ea typeface="Roboto"/>
                <a:cs typeface="Roboto"/>
                <a:sym typeface="Roboto"/>
              </a:rPr>
              <a:t>– Název konkrétního výdaje – např. Občerstvení KS 03/01/2019 </a:t>
            </a:r>
            <a:endParaRPr>
              <a:latin typeface="Roboto"/>
              <a:ea typeface="Roboto"/>
              <a:cs typeface="Roboto"/>
              <a:sym typeface="Roboto"/>
            </a:endParaRPr>
          </a:p>
          <a:p>
            <a:pPr indent="0" lvl="0" marL="0" rtl="0" algn="l">
              <a:spcBef>
                <a:spcPts val="2600"/>
              </a:spcBef>
              <a:spcAft>
                <a:spcPts val="0"/>
              </a:spcAft>
              <a:buNone/>
            </a:pPr>
            <a:r>
              <a:rPr b="1" lang="en">
                <a:latin typeface="Roboto"/>
                <a:ea typeface="Roboto"/>
                <a:cs typeface="Roboto"/>
                <a:sym typeface="Roboto"/>
              </a:rPr>
              <a:t>Smlouva odkaz do registru</a:t>
            </a:r>
            <a:r>
              <a:rPr lang="en">
                <a:latin typeface="Roboto"/>
                <a:ea typeface="Roboto"/>
                <a:cs typeface="Roboto"/>
                <a:sym typeface="Roboto"/>
              </a:rPr>
              <a:t> – v případě výplaty odměny na základě smlouvy o dílo nebo DPP, DPČ  link na smlouvu z  https://smlouvy.pirati.cz/</a:t>
            </a:r>
            <a:endParaRPr>
              <a:latin typeface="Roboto"/>
              <a:ea typeface="Roboto"/>
              <a:cs typeface="Roboto"/>
              <a:sym typeface="Roboto"/>
            </a:endParaRPr>
          </a:p>
          <a:p>
            <a:pPr indent="0" lvl="0" marL="0" rtl="0" algn="l">
              <a:spcBef>
                <a:spcPts val="2600"/>
              </a:spcBef>
              <a:spcAft>
                <a:spcPts val="0"/>
              </a:spcAft>
              <a:buNone/>
            </a:pPr>
            <a:r>
              <a:rPr b="1" lang="en">
                <a:latin typeface="Roboto"/>
                <a:ea typeface="Roboto"/>
                <a:cs typeface="Roboto"/>
                <a:sym typeface="Roboto"/>
              </a:rPr>
              <a:t>Název příjemce</a:t>
            </a:r>
            <a:r>
              <a:rPr lang="en">
                <a:latin typeface="Roboto"/>
                <a:ea typeface="Roboto"/>
                <a:cs typeface="Roboto"/>
                <a:sym typeface="Roboto"/>
              </a:rPr>
              <a:t> – firma (dle živnostenského rejstříku) nebo jméno osoby</a:t>
            </a:r>
            <a:endParaRPr>
              <a:latin typeface="Roboto"/>
              <a:ea typeface="Roboto"/>
              <a:cs typeface="Roboto"/>
              <a:sym typeface="Roboto"/>
            </a:endParaRPr>
          </a:p>
          <a:p>
            <a:pPr indent="0" lvl="0" marL="0" rtl="0" algn="l">
              <a:spcBef>
                <a:spcPts val="2600"/>
              </a:spcBef>
              <a:spcAft>
                <a:spcPts val="0"/>
              </a:spcAft>
              <a:buNone/>
            </a:pPr>
            <a:r>
              <a:rPr b="1" lang="en">
                <a:latin typeface="Roboto"/>
                <a:ea typeface="Roboto"/>
                <a:cs typeface="Roboto"/>
                <a:sym typeface="Roboto"/>
              </a:rPr>
              <a:t>Interní převod </a:t>
            </a:r>
            <a:r>
              <a:rPr lang="en">
                <a:latin typeface="Roboto"/>
                <a:ea typeface="Roboto"/>
                <a:cs typeface="Roboto"/>
                <a:sym typeface="Roboto"/>
              </a:rPr>
              <a:t>– zatrhnout v případě převodu peněz, nahrazuje wiki (více viz dále)</a:t>
            </a:r>
            <a:endParaRPr>
              <a:latin typeface="Roboto"/>
              <a:ea typeface="Roboto"/>
              <a:cs typeface="Roboto"/>
              <a:sym typeface="Roboto"/>
            </a:endParaRPr>
          </a:p>
          <a:p>
            <a:pPr indent="0" lvl="0" marL="0" rtl="0" algn="l">
              <a:spcBef>
                <a:spcPts val="2600"/>
              </a:spcBef>
              <a:spcAft>
                <a:spcPts val="2600"/>
              </a:spcAft>
              <a:buClr>
                <a:schemeClr val="dk1"/>
              </a:buClr>
              <a:buSzPts val="1100"/>
              <a:buFont typeface="Arial"/>
              <a:buNone/>
            </a:pPr>
            <a:r>
              <a:t/>
            </a:r>
            <a:endParaRPr>
              <a:highlight>
                <a:srgbClr val="FFF100"/>
              </a:highlight>
              <a:latin typeface="Roboto"/>
              <a:ea typeface="Roboto"/>
              <a:cs typeface="Roboto"/>
              <a:sym typeface="Roboto"/>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Google Shape;122;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Roboto"/>
                <a:ea typeface="Roboto"/>
                <a:cs typeface="Roboto"/>
                <a:sym typeface="Roboto"/>
              </a:rPr>
              <a:t>Tvorba nové žádosti o proplacení 3/3</a:t>
            </a:r>
            <a:endParaRPr>
              <a:latin typeface="Roboto"/>
              <a:ea typeface="Roboto"/>
              <a:cs typeface="Roboto"/>
              <a:sym typeface="Roboto"/>
            </a:endParaRPr>
          </a:p>
        </p:txBody>
      </p:sp>
      <p:sp>
        <p:nvSpPr>
          <p:cNvPr id="123" name="Google Shape;123;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1800"/>
              </a:spcBef>
              <a:spcAft>
                <a:spcPts val="0"/>
              </a:spcAft>
              <a:buNone/>
            </a:pPr>
            <a:r>
              <a:rPr b="1" lang="en">
                <a:latin typeface="Roboto"/>
                <a:ea typeface="Roboto"/>
                <a:cs typeface="Roboto"/>
                <a:sym typeface="Roboto"/>
              </a:rPr>
              <a:t>Bankovní účet</a:t>
            </a:r>
            <a:r>
              <a:rPr lang="en">
                <a:latin typeface="Roboto"/>
                <a:ea typeface="Roboto"/>
                <a:cs typeface="Roboto"/>
                <a:sym typeface="Roboto"/>
              </a:rPr>
              <a:t>, případně VS/KS/SS </a:t>
            </a:r>
            <a:r>
              <a:rPr b="1" lang="en">
                <a:latin typeface="Roboto"/>
                <a:ea typeface="Roboto"/>
                <a:cs typeface="Roboto"/>
                <a:sym typeface="Roboto"/>
              </a:rPr>
              <a:t>a částku </a:t>
            </a:r>
            <a:r>
              <a:rPr lang="en">
                <a:latin typeface="Roboto"/>
                <a:ea typeface="Roboto"/>
                <a:cs typeface="Roboto"/>
                <a:sym typeface="Roboto"/>
              </a:rPr>
              <a:t>(již standardně bez - na začátku jako tomu bylo na wiki)</a:t>
            </a:r>
            <a:endParaRPr>
              <a:latin typeface="Roboto"/>
              <a:ea typeface="Roboto"/>
              <a:cs typeface="Roboto"/>
              <a:sym typeface="Roboto"/>
            </a:endParaRPr>
          </a:p>
          <a:p>
            <a:pPr indent="0" lvl="0" marL="0" rtl="0" algn="l">
              <a:spcBef>
                <a:spcPts val="2600"/>
              </a:spcBef>
              <a:spcAft>
                <a:spcPts val="0"/>
              </a:spcAft>
              <a:buNone/>
            </a:pPr>
            <a:r>
              <a:rPr lang="en">
                <a:latin typeface="Roboto"/>
                <a:ea typeface="Roboto"/>
                <a:cs typeface="Roboto"/>
                <a:sym typeface="Roboto"/>
              </a:rPr>
              <a:t>Připojit </a:t>
            </a:r>
            <a:r>
              <a:rPr b="1" lang="en">
                <a:latin typeface="Roboto"/>
                <a:ea typeface="Roboto"/>
                <a:cs typeface="Roboto"/>
                <a:sym typeface="Roboto"/>
              </a:rPr>
              <a:t>doklad</a:t>
            </a:r>
            <a:r>
              <a:rPr lang="en">
                <a:latin typeface="Roboto"/>
                <a:ea typeface="Roboto"/>
                <a:cs typeface="Roboto"/>
                <a:sym typeface="Roboto"/>
              </a:rPr>
              <a:t> v PDF formátu (mobilní aplikace zdarma: CamScanner / Scanbot atd.)</a:t>
            </a:r>
            <a:r>
              <a:rPr lang="en" sz="1100">
                <a:latin typeface="Roboto"/>
                <a:ea typeface="Roboto"/>
                <a:cs typeface="Roboto"/>
                <a:sym typeface="Roboto"/>
              </a:rPr>
              <a:t> Pozn.: Po uložení je možnost vrátit se do nastavení a upravit typ dokladu: 1. Doklad - faktura, účtenka, 2. Smlouva - příkazní, o dílo, DPP, DPČ.. 3. Zálohová faktura. </a:t>
            </a:r>
            <a:r>
              <a:rPr b="1" lang="en" sz="1100">
                <a:latin typeface="Roboto"/>
                <a:ea typeface="Roboto"/>
                <a:cs typeface="Roboto"/>
                <a:sym typeface="Roboto"/>
              </a:rPr>
              <a:t>U zálohové faktury je důležité typ dokladu vždy upravit. </a:t>
            </a:r>
            <a:endParaRPr b="1" sz="1100">
              <a:latin typeface="Roboto"/>
              <a:ea typeface="Roboto"/>
              <a:cs typeface="Roboto"/>
              <a:sym typeface="Roboto"/>
            </a:endParaRPr>
          </a:p>
          <a:p>
            <a:pPr indent="0" lvl="0" marL="0" rtl="0" algn="l">
              <a:spcBef>
                <a:spcPts val="2600"/>
              </a:spcBef>
              <a:spcAft>
                <a:spcPts val="0"/>
              </a:spcAft>
              <a:buNone/>
            </a:pPr>
            <a:r>
              <a:rPr lang="en">
                <a:latin typeface="Roboto"/>
                <a:ea typeface="Roboto"/>
                <a:cs typeface="Roboto"/>
                <a:sym typeface="Roboto"/>
              </a:rPr>
              <a:t>Po uložení otevřít žádost  znovu (v novém okně )a kliknout na kolonku „Předat hospodáři ke schválení“, ten to opět uvidí po přihlášení do Piroplacení. Bez tohoto kroku je žádost evidována stále jako Rozpracovaná a ve workflow se neposune dále k hospodáři.</a:t>
            </a:r>
            <a:endParaRPr>
              <a:latin typeface="Roboto"/>
              <a:ea typeface="Roboto"/>
              <a:cs typeface="Roboto"/>
              <a:sym typeface="Roboto"/>
            </a:endParaRPr>
          </a:p>
          <a:p>
            <a:pPr indent="0" lvl="0" marL="0" rtl="0" algn="l">
              <a:spcBef>
                <a:spcPts val="2600"/>
              </a:spcBef>
              <a:spcAft>
                <a:spcPts val="0"/>
              </a:spcAft>
              <a:buNone/>
            </a:pPr>
            <a:r>
              <a:t/>
            </a:r>
            <a:endParaRPr>
              <a:latin typeface="Roboto"/>
              <a:ea typeface="Roboto"/>
              <a:cs typeface="Roboto"/>
              <a:sym typeface="Roboto"/>
            </a:endParaRPr>
          </a:p>
          <a:p>
            <a:pPr indent="0" lvl="0" marL="0" rtl="0" algn="l">
              <a:spcBef>
                <a:spcPts val="2600"/>
              </a:spcBef>
              <a:spcAft>
                <a:spcPts val="1600"/>
              </a:spcAft>
              <a:buNone/>
            </a:pPr>
            <a:r>
              <a:t/>
            </a:r>
            <a:endParaRPr>
              <a:latin typeface="Roboto"/>
              <a:ea typeface="Roboto"/>
              <a:cs typeface="Roboto"/>
              <a:sym typeface="Roboto"/>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Roboto"/>
                <a:ea typeface="Roboto"/>
                <a:cs typeface="Roboto"/>
                <a:sym typeface="Roboto"/>
              </a:rPr>
              <a:t>Cesta žádosti - statusy </a:t>
            </a:r>
            <a:endParaRPr>
              <a:latin typeface="Roboto"/>
              <a:ea typeface="Roboto"/>
              <a:cs typeface="Roboto"/>
              <a:sym typeface="Roboto"/>
            </a:endParaRPr>
          </a:p>
        </p:txBody>
      </p:sp>
      <p:sp>
        <p:nvSpPr>
          <p:cNvPr id="129" name="Google Shape;129;p25"/>
          <p:cNvSpPr txBox="1"/>
          <p:nvPr>
            <p:ph idx="1" type="body"/>
          </p:nvPr>
        </p:nvSpPr>
        <p:spPr>
          <a:xfrm>
            <a:off x="311700" y="10177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i="1" lang="en">
                <a:latin typeface="Roboto"/>
                <a:ea typeface="Roboto"/>
                <a:cs typeface="Roboto"/>
                <a:sym typeface="Roboto"/>
              </a:rPr>
              <a:t>Po vytvoření žádosti a jejím následném uložení je žádost evidovaná jako</a:t>
            </a:r>
            <a:r>
              <a:rPr i="1" lang="en">
                <a:latin typeface="Roboto"/>
                <a:ea typeface="Roboto"/>
                <a:cs typeface="Roboto"/>
                <a:sym typeface="Roboto"/>
              </a:rPr>
              <a:t> </a:t>
            </a:r>
            <a:r>
              <a:rPr b="1" i="1" lang="en">
                <a:latin typeface="Roboto"/>
                <a:ea typeface="Roboto"/>
                <a:cs typeface="Roboto"/>
                <a:sym typeface="Roboto"/>
              </a:rPr>
              <a:t>“Rozpracovaná”. </a:t>
            </a:r>
            <a:endParaRPr b="1" i="1">
              <a:latin typeface="Roboto"/>
              <a:ea typeface="Roboto"/>
              <a:cs typeface="Roboto"/>
              <a:sym typeface="Roboto"/>
            </a:endParaRPr>
          </a:p>
          <a:p>
            <a:pPr indent="0" lvl="0" marL="0" rtl="0" algn="l">
              <a:spcBef>
                <a:spcPts val="1600"/>
              </a:spcBef>
              <a:spcAft>
                <a:spcPts val="0"/>
              </a:spcAft>
              <a:buNone/>
            </a:pPr>
            <a:r>
              <a:rPr i="1" lang="en">
                <a:latin typeface="Roboto"/>
                <a:ea typeface="Roboto"/>
                <a:cs typeface="Roboto"/>
                <a:sym typeface="Roboto"/>
              </a:rPr>
              <a:t>Ž</a:t>
            </a:r>
            <a:r>
              <a:rPr i="1" lang="en">
                <a:latin typeface="Roboto"/>
                <a:ea typeface="Roboto"/>
                <a:cs typeface="Roboto"/>
                <a:sym typeface="Roboto"/>
              </a:rPr>
              <a:t>ádost znovu otevřete a kliknete na “</a:t>
            </a:r>
            <a:r>
              <a:rPr b="1" i="1" lang="en">
                <a:latin typeface="Roboto"/>
                <a:ea typeface="Roboto"/>
                <a:cs typeface="Roboto"/>
                <a:sym typeface="Roboto"/>
              </a:rPr>
              <a:t>Předat hospodáři</a:t>
            </a:r>
            <a:r>
              <a:rPr i="1" lang="en">
                <a:latin typeface="Roboto"/>
                <a:ea typeface="Roboto"/>
                <a:cs typeface="Roboto"/>
                <a:sym typeface="Roboto"/>
              </a:rPr>
              <a:t>”, hospodář žádost schválí a ta získá status </a:t>
            </a:r>
            <a:r>
              <a:rPr b="1" i="1" lang="en">
                <a:latin typeface="Roboto"/>
                <a:ea typeface="Roboto"/>
                <a:cs typeface="Roboto"/>
                <a:sym typeface="Roboto"/>
              </a:rPr>
              <a:t>“Schválená hospodářem”</a:t>
            </a:r>
            <a:r>
              <a:rPr i="1" lang="en">
                <a:latin typeface="Roboto"/>
                <a:ea typeface="Roboto"/>
                <a:cs typeface="Roboto"/>
                <a:sym typeface="Roboto"/>
              </a:rPr>
              <a:t> a posune se na propláceče.</a:t>
            </a:r>
            <a:endParaRPr i="1">
              <a:latin typeface="Roboto"/>
              <a:ea typeface="Roboto"/>
              <a:cs typeface="Roboto"/>
              <a:sym typeface="Roboto"/>
            </a:endParaRPr>
          </a:p>
          <a:p>
            <a:pPr indent="0" lvl="0" marL="0" rtl="0" algn="l">
              <a:spcBef>
                <a:spcPts val="1600"/>
              </a:spcBef>
              <a:spcAft>
                <a:spcPts val="0"/>
              </a:spcAft>
              <a:buNone/>
            </a:pPr>
            <a:r>
              <a:rPr i="1" lang="en">
                <a:latin typeface="Roboto"/>
                <a:ea typeface="Roboto"/>
                <a:cs typeface="Roboto"/>
                <a:sym typeface="Roboto"/>
              </a:rPr>
              <a:t>Propláceč (asistent AO - Lucie Spáčilová) po kontrole žádost připraví na export do banky. Žádost je následně </a:t>
            </a:r>
            <a:r>
              <a:rPr b="1" i="1" lang="en">
                <a:latin typeface="Roboto"/>
                <a:ea typeface="Roboto"/>
                <a:cs typeface="Roboto"/>
                <a:sym typeface="Roboto"/>
              </a:rPr>
              <a:t>“Vyexportována do banky”</a:t>
            </a:r>
            <a:r>
              <a:rPr i="1" lang="en">
                <a:latin typeface="Roboto"/>
                <a:ea typeface="Roboto"/>
                <a:cs typeface="Roboto"/>
                <a:sym typeface="Roboto"/>
              </a:rPr>
              <a:t>.</a:t>
            </a:r>
            <a:endParaRPr i="1">
              <a:latin typeface="Roboto"/>
              <a:ea typeface="Roboto"/>
              <a:cs typeface="Roboto"/>
              <a:sym typeface="Roboto"/>
            </a:endParaRPr>
          </a:p>
          <a:p>
            <a:pPr indent="0" lvl="0" marL="0" rtl="0" algn="l">
              <a:spcBef>
                <a:spcPts val="1600"/>
              </a:spcBef>
              <a:spcAft>
                <a:spcPts val="0"/>
              </a:spcAft>
              <a:buNone/>
            </a:pPr>
            <a:r>
              <a:rPr i="1" lang="en">
                <a:latin typeface="Roboto"/>
                <a:ea typeface="Roboto"/>
                <a:cs typeface="Roboto"/>
                <a:sym typeface="Roboto"/>
              </a:rPr>
              <a:t>V dalším kroku je proveden platební příkaz</a:t>
            </a:r>
            <a:r>
              <a:rPr i="1" lang="en">
                <a:latin typeface="Roboto"/>
                <a:ea typeface="Roboto"/>
                <a:cs typeface="Roboto"/>
                <a:sym typeface="Roboto"/>
              </a:rPr>
              <a:t>. U žádosti se objeví status </a:t>
            </a:r>
            <a:r>
              <a:rPr b="1" i="1" lang="en">
                <a:latin typeface="Roboto"/>
                <a:ea typeface="Roboto"/>
                <a:cs typeface="Roboto"/>
                <a:sym typeface="Roboto"/>
              </a:rPr>
              <a:t>“Uhrazená” </a:t>
            </a:r>
            <a:r>
              <a:rPr i="1" lang="en">
                <a:latin typeface="Roboto"/>
                <a:ea typeface="Roboto"/>
                <a:cs typeface="Roboto"/>
                <a:sym typeface="Roboto"/>
              </a:rPr>
              <a:t>a tím celý roces končí. </a:t>
            </a:r>
            <a:endParaRPr i="1">
              <a:latin typeface="Roboto"/>
              <a:ea typeface="Roboto"/>
              <a:cs typeface="Roboto"/>
              <a:sym typeface="Roboto"/>
            </a:endParaRPr>
          </a:p>
          <a:p>
            <a:pPr indent="0" lvl="0" marL="0" rtl="0" algn="l">
              <a:spcBef>
                <a:spcPts val="1600"/>
              </a:spcBef>
              <a:spcAft>
                <a:spcPts val="1600"/>
              </a:spcAft>
              <a:buNone/>
            </a:pPr>
            <a:r>
              <a:rPr i="1" lang="en">
                <a:latin typeface="Roboto"/>
                <a:ea typeface="Roboto"/>
                <a:cs typeface="Roboto"/>
                <a:sym typeface="Roboto"/>
              </a:rPr>
              <a:t>Mimo to můžete také svou žádost stornovat (například při duplicitě). Žádost v systému zůstane se statusem </a:t>
            </a:r>
            <a:r>
              <a:rPr b="1" i="1" lang="en">
                <a:latin typeface="Roboto"/>
                <a:ea typeface="Roboto"/>
                <a:cs typeface="Roboto"/>
                <a:sym typeface="Roboto"/>
              </a:rPr>
              <a:t>“Stornovaná”</a:t>
            </a:r>
            <a:r>
              <a:rPr i="1" lang="en">
                <a:latin typeface="Roboto"/>
                <a:ea typeface="Roboto"/>
                <a:cs typeface="Roboto"/>
                <a:sym typeface="Roboto"/>
              </a:rPr>
              <a:t>. </a:t>
            </a:r>
            <a:endParaRPr i="1">
              <a:latin typeface="Roboto"/>
              <a:ea typeface="Roboto"/>
              <a:cs typeface="Roboto"/>
              <a:sym typeface="Roboto"/>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Roboto"/>
                <a:ea typeface="Roboto"/>
                <a:cs typeface="Roboto"/>
                <a:sym typeface="Roboto"/>
              </a:rPr>
              <a:t>Interní převod 1/2</a:t>
            </a:r>
            <a:endParaRPr>
              <a:latin typeface="Roboto"/>
              <a:ea typeface="Roboto"/>
              <a:cs typeface="Roboto"/>
              <a:sym typeface="Roboto"/>
            </a:endParaRPr>
          </a:p>
        </p:txBody>
      </p:sp>
      <p:sp>
        <p:nvSpPr>
          <p:cNvPr id="135" name="Google Shape;135;p26"/>
          <p:cNvSpPr txBox="1"/>
          <p:nvPr>
            <p:ph idx="1" type="body"/>
          </p:nvPr>
        </p:nvSpPr>
        <p:spPr>
          <a:xfrm>
            <a:off x="311700" y="12844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a:t>Interní převod je pře</a:t>
            </a:r>
            <a:r>
              <a:rPr lang="en" sz="2000">
                <a:latin typeface="Roboto"/>
                <a:ea typeface="Roboto"/>
                <a:cs typeface="Roboto"/>
                <a:sym typeface="Roboto"/>
              </a:rPr>
              <a:t>vod z jedné rozpočtové položky do druhé v rámci rozpočtu České pirátské strany.</a:t>
            </a:r>
            <a:endParaRPr sz="2000">
              <a:latin typeface="Roboto"/>
              <a:ea typeface="Roboto"/>
              <a:cs typeface="Roboto"/>
              <a:sym typeface="Roboto"/>
            </a:endParaRPr>
          </a:p>
          <a:p>
            <a:pPr indent="0" lvl="0" marL="0" rtl="0" algn="l">
              <a:spcBef>
                <a:spcPts val="1800"/>
              </a:spcBef>
              <a:spcAft>
                <a:spcPts val="0"/>
              </a:spcAft>
              <a:buNone/>
            </a:pPr>
            <a:r>
              <a:rPr lang="en" sz="2000">
                <a:latin typeface="Roboto"/>
                <a:ea typeface="Roboto"/>
                <a:cs typeface="Roboto"/>
                <a:sym typeface="Roboto"/>
              </a:rPr>
              <a:t>Postup je stejný jako u obyčejné žádosti, pouze </a:t>
            </a:r>
            <a:r>
              <a:rPr b="1" lang="en" sz="2000">
                <a:latin typeface="Roboto"/>
                <a:ea typeface="Roboto"/>
                <a:cs typeface="Roboto"/>
                <a:sym typeface="Roboto"/>
              </a:rPr>
              <a:t>zatrhnete interní převod</a:t>
            </a:r>
            <a:r>
              <a:rPr lang="en" sz="2000">
                <a:latin typeface="Roboto"/>
                <a:ea typeface="Roboto"/>
                <a:cs typeface="Roboto"/>
                <a:sym typeface="Roboto"/>
              </a:rPr>
              <a:t> a do příjemce uveďte, kam mají být prostředky převedeny -  </a:t>
            </a:r>
            <a:r>
              <a:rPr b="1" lang="en" sz="2000">
                <a:latin typeface="Roboto"/>
                <a:ea typeface="Roboto"/>
                <a:cs typeface="Roboto"/>
                <a:sym typeface="Roboto"/>
              </a:rPr>
              <a:t>Česká pirátská strana, [Název rozpočtové položky], [Název záměru] </a:t>
            </a:r>
            <a:r>
              <a:rPr lang="en" sz="2000">
                <a:latin typeface="Roboto"/>
                <a:ea typeface="Roboto"/>
                <a:cs typeface="Roboto"/>
                <a:sym typeface="Roboto"/>
              </a:rPr>
              <a:t>např. </a:t>
            </a:r>
            <a:r>
              <a:rPr lang="en" sz="2000">
                <a:latin typeface="Roboto"/>
                <a:ea typeface="Roboto"/>
                <a:cs typeface="Roboto"/>
                <a:sym typeface="Roboto"/>
              </a:rPr>
              <a:t>Česká pirátská strana, provozní výdaje mediálního odboru,  Průběžná online kampaň</a:t>
            </a:r>
            <a:endParaRPr sz="2000">
              <a:latin typeface="Roboto"/>
              <a:ea typeface="Roboto"/>
              <a:cs typeface="Roboto"/>
              <a:sym typeface="Roboto"/>
            </a:endParaRPr>
          </a:p>
          <a:p>
            <a:pPr indent="0" lvl="0" marL="0" rtl="0" algn="l">
              <a:spcBef>
                <a:spcPts val="2600"/>
              </a:spcBef>
              <a:spcAft>
                <a:spcPts val="2600"/>
              </a:spcAft>
              <a:buNone/>
            </a:pPr>
            <a:r>
              <a:t/>
            </a:r>
            <a:endParaRPr>
              <a:latin typeface="Roboto"/>
              <a:ea typeface="Roboto"/>
              <a:cs typeface="Roboto"/>
              <a:sym typeface="Roboto"/>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Roboto"/>
                <a:ea typeface="Roboto"/>
                <a:cs typeface="Roboto"/>
                <a:sym typeface="Roboto"/>
              </a:rPr>
              <a:t>Interní převod 2/2</a:t>
            </a:r>
            <a:endParaRPr>
              <a:latin typeface="Roboto"/>
              <a:ea typeface="Roboto"/>
              <a:cs typeface="Roboto"/>
              <a:sym typeface="Roboto"/>
            </a:endParaRPr>
          </a:p>
        </p:txBody>
      </p:sp>
      <p:sp>
        <p:nvSpPr>
          <p:cNvPr id="141" name="Google Shape;141;p27"/>
          <p:cNvSpPr txBox="1"/>
          <p:nvPr>
            <p:ph idx="1" type="body"/>
          </p:nvPr>
        </p:nvSpPr>
        <p:spPr>
          <a:xfrm>
            <a:off x="311700" y="863550"/>
            <a:ext cx="8520600" cy="3416400"/>
          </a:xfrm>
          <a:prstGeom prst="rect">
            <a:avLst/>
          </a:prstGeom>
        </p:spPr>
        <p:txBody>
          <a:bodyPr anchorCtr="0" anchor="t" bIns="91425" lIns="91425" spcFirstLastPara="1" rIns="91425" wrap="square" tIns="91425">
            <a:noAutofit/>
          </a:bodyPr>
          <a:lstStyle/>
          <a:p>
            <a:pPr indent="0" lvl="0" marL="0" rtl="0" algn="l">
              <a:spcBef>
                <a:spcPts val="1800"/>
              </a:spcBef>
              <a:spcAft>
                <a:spcPts val="0"/>
              </a:spcAft>
              <a:buClr>
                <a:schemeClr val="dk1"/>
              </a:buClr>
              <a:buSzPts val="1100"/>
              <a:buFont typeface="Arial"/>
              <a:buNone/>
            </a:pPr>
            <a:r>
              <a:rPr lang="en" sz="2000">
                <a:latin typeface="Roboto"/>
                <a:ea typeface="Roboto"/>
                <a:cs typeface="Roboto"/>
                <a:sym typeface="Roboto"/>
              </a:rPr>
              <a:t>Po uložení interního převodu se Vám mimo kolonky předat hospodáři ke schválení a stornovat objeví také možnost </a:t>
            </a:r>
            <a:r>
              <a:rPr b="1" lang="en" sz="2000">
                <a:latin typeface="Roboto"/>
                <a:ea typeface="Roboto"/>
                <a:cs typeface="Roboto"/>
                <a:sym typeface="Roboto"/>
              </a:rPr>
              <a:t>“Nastavit interní převod”.</a:t>
            </a:r>
            <a:r>
              <a:rPr lang="en" sz="2000">
                <a:latin typeface="Roboto"/>
                <a:ea typeface="Roboto"/>
                <a:cs typeface="Roboto"/>
                <a:sym typeface="Roboto"/>
              </a:rPr>
              <a:t> Tu si rozklikněte a doplňte:</a:t>
            </a:r>
            <a:endParaRPr sz="2000">
              <a:latin typeface="Roboto"/>
              <a:ea typeface="Roboto"/>
              <a:cs typeface="Roboto"/>
              <a:sym typeface="Roboto"/>
            </a:endParaRPr>
          </a:p>
          <a:p>
            <a:pPr indent="0" lvl="0" marL="0" rtl="0" algn="l">
              <a:spcBef>
                <a:spcPts val="2600"/>
              </a:spcBef>
              <a:spcAft>
                <a:spcPts val="0"/>
              </a:spcAft>
              <a:buClr>
                <a:schemeClr val="dk1"/>
              </a:buClr>
              <a:buSzPts val="1100"/>
              <a:buFont typeface="Arial"/>
              <a:buNone/>
            </a:pPr>
            <a:r>
              <a:rPr b="1" lang="en" sz="2000">
                <a:latin typeface="Roboto"/>
                <a:ea typeface="Roboto"/>
                <a:cs typeface="Roboto"/>
                <a:sym typeface="Roboto"/>
              </a:rPr>
              <a:t>Cílové středisko,  Poslat na bankovní účet</a:t>
            </a:r>
            <a:r>
              <a:rPr lang="en" sz="2000">
                <a:latin typeface="Roboto"/>
                <a:ea typeface="Roboto"/>
                <a:cs typeface="Roboto"/>
                <a:sym typeface="Roboto"/>
              </a:rPr>
              <a:t> (v případě interního převodu musí být identický s účtem, ze kterého mají prostředky odejít. Tedy pirátský platební či dlouhodobí dodavatelé), </a:t>
            </a:r>
            <a:r>
              <a:rPr b="1" lang="en" sz="2000">
                <a:latin typeface="Roboto"/>
                <a:ea typeface="Roboto"/>
                <a:cs typeface="Roboto"/>
                <a:sym typeface="Roboto"/>
              </a:rPr>
              <a:t>Rozpočtová položka</a:t>
            </a:r>
            <a:r>
              <a:rPr lang="en" sz="2000">
                <a:latin typeface="Roboto"/>
                <a:ea typeface="Roboto"/>
                <a:cs typeface="Roboto"/>
                <a:sym typeface="Roboto"/>
              </a:rPr>
              <a:t> a </a:t>
            </a:r>
            <a:r>
              <a:rPr b="1" lang="en" sz="2000">
                <a:latin typeface="Roboto"/>
                <a:ea typeface="Roboto"/>
                <a:cs typeface="Roboto"/>
                <a:sym typeface="Roboto"/>
              </a:rPr>
              <a:t>Záměr</a:t>
            </a:r>
            <a:r>
              <a:rPr lang="en" sz="2000">
                <a:latin typeface="Roboto"/>
                <a:ea typeface="Roboto"/>
                <a:cs typeface="Roboto"/>
                <a:sym typeface="Roboto"/>
              </a:rPr>
              <a:t>. Dejte </a:t>
            </a:r>
            <a:r>
              <a:rPr b="1" lang="en" sz="2000">
                <a:latin typeface="Roboto"/>
                <a:ea typeface="Roboto"/>
                <a:cs typeface="Roboto"/>
                <a:sym typeface="Roboto"/>
              </a:rPr>
              <a:t>Odeslat</a:t>
            </a:r>
            <a:r>
              <a:rPr lang="en" sz="2000">
                <a:latin typeface="Roboto"/>
                <a:ea typeface="Roboto"/>
                <a:cs typeface="Roboto"/>
                <a:sym typeface="Roboto"/>
              </a:rPr>
              <a:t>.</a:t>
            </a:r>
            <a:endParaRPr sz="2000">
              <a:latin typeface="Roboto"/>
              <a:ea typeface="Roboto"/>
              <a:cs typeface="Roboto"/>
              <a:sym typeface="Roboto"/>
            </a:endParaRPr>
          </a:p>
          <a:p>
            <a:pPr indent="0" lvl="0" marL="0" rtl="0" algn="l">
              <a:spcBef>
                <a:spcPts val="2600"/>
              </a:spcBef>
              <a:spcAft>
                <a:spcPts val="0"/>
              </a:spcAft>
              <a:buClr>
                <a:schemeClr val="dk1"/>
              </a:buClr>
              <a:buSzPts val="1100"/>
              <a:buFont typeface="Arial"/>
              <a:buNone/>
            </a:pPr>
            <a:r>
              <a:rPr lang="en" sz="2000">
                <a:latin typeface="Roboto"/>
                <a:ea typeface="Roboto"/>
                <a:cs typeface="Roboto"/>
                <a:sym typeface="Roboto"/>
              </a:rPr>
              <a:t>Žádost si znovu otevřete a “</a:t>
            </a:r>
            <a:r>
              <a:rPr b="1" lang="en" sz="2000">
                <a:latin typeface="Roboto"/>
                <a:ea typeface="Roboto"/>
                <a:cs typeface="Roboto"/>
                <a:sym typeface="Roboto"/>
              </a:rPr>
              <a:t>Předejte hospodáři he schválení</a:t>
            </a:r>
            <a:r>
              <a:rPr lang="en" sz="2000">
                <a:latin typeface="Roboto"/>
                <a:ea typeface="Roboto"/>
                <a:cs typeface="Roboto"/>
                <a:sym typeface="Roboto"/>
              </a:rPr>
              <a:t>”.</a:t>
            </a:r>
            <a:endParaRPr sz="2000">
              <a:latin typeface="Roboto"/>
              <a:ea typeface="Roboto"/>
              <a:cs typeface="Roboto"/>
              <a:sym typeface="Roboto"/>
            </a:endParaRPr>
          </a:p>
          <a:p>
            <a:pPr indent="0" lvl="0" marL="0" rtl="0" algn="l">
              <a:spcBef>
                <a:spcPts val="2600"/>
              </a:spcBef>
              <a:spcAft>
                <a:spcPts val="1600"/>
              </a:spcAft>
              <a:buNone/>
            </a:pPr>
            <a:r>
              <a:t/>
            </a:r>
            <a:endParaRPr>
              <a:latin typeface="Roboto"/>
              <a:ea typeface="Roboto"/>
              <a:cs typeface="Roboto"/>
              <a:sym typeface="Roboto"/>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Roboto"/>
                <a:ea typeface="Roboto"/>
                <a:cs typeface="Roboto"/>
                <a:sym typeface="Roboto"/>
              </a:rPr>
              <a:t>Evidence proplácených smluv</a:t>
            </a:r>
            <a:endParaRPr>
              <a:latin typeface="Roboto"/>
              <a:ea typeface="Roboto"/>
              <a:cs typeface="Roboto"/>
              <a:sym typeface="Roboto"/>
            </a:endParaRPr>
          </a:p>
        </p:txBody>
      </p:sp>
      <p:sp>
        <p:nvSpPr>
          <p:cNvPr id="147" name="Google Shape;147;p28"/>
          <p:cNvSpPr txBox="1"/>
          <p:nvPr>
            <p:ph idx="1" type="body"/>
          </p:nvPr>
        </p:nvSpPr>
        <p:spPr>
          <a:xfrm>
            <a:off x="238650" y="10177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434343"/>
                </a:solidFill>
                <a:latin typeface="Roboto"/>
                <a:ea typeface="Roboto"/>
                <a:cs typeface="Roboto"/>
                <a:sym typeface="Roboto"/>
              </a:rPr>
              <a:t>Slouží pro </a:t>
            </a:r>
            <a:r>
              <a:rPr b="1" lang="en">
                <a:solidFill>
                  <a:srgbClr val="434343"/>
                </a:solidFill>
                <a:latin typeface="Roboto"/>
                <a:ea typeface="Roboto"/>
                <a:cs typeface="Roboto"/>
                <a:sym typeface="Roboto"/>
              </a:rPr>
              <a:t>evidenci smluv,</a:t>
            </a:r>
            <a:r>
              <a:rPr lang="en">
                <a:solidFill>
                  <a:srgbClr val="434343"/>
                </a:solidFill>
                <a:latin typeface="Roboto"/>
                <a:ea typeface="Roboto"/>
                <a:cs typeface="Roboto"/>
                <a:sym typeface="Roboto"/>
              </a:rPr>
              <a:t> na základě kterých jsou jednorázově nebo trvale </a:t>
            </a:r>
            <a:r>
              <a:rPr b="1" lang="en">
                <a:solidFill>
                  <a:srgbClr val="434343"/>
                </a:solidFill>
                <a:latin typeface="Roboto"/>
                <a:ea typeface="Roboto"/>
                <a:cs typeface="Roboto"/>
                <a:sym typeface="Roboto"/>
              </a:rPr>
              <a:t>vypláceny finanční prostředky</a:t>
            </a:r>
            <a:r>
              <a:rPr lang="en">
                <a:solidFill>
                  <a:srgbClr val="434343"/>
                </a:solidFill>
                <a:latin typeface="Roboto"/>
                <a:ea typeface="Roboto"/>
                <a:cs typeface="Roboto"/>
                <a:sym typeface="Roboto"/>
              </a:rPr>
              <a:t>. </a:t>
            </a:r>
            <a:endParaRPr>
              <a:solidFill>
                <a:srgbClr val="434343"/>
              </a:solidFill>
              <a:latin typeface="Roboto"/>
              <a:ea typeface="Roboto"/>
              <a:cs typeface="Roboto"/>
              <a:sym typeface="Roboto"/>
            </a:endParaRPr>
          </a:p>
          <a:p>
            <a:pPr indent="0" lvl="0" marL="0" rtl="0" algn="l">
              <a:spcBef>
                <a:spcPts val="0"/>
              </a:spcBef>
              <a:spcAft>
                <a:spcPts val="0"/>
              </a:spcAft>
              <a:buNone/>
            </a:pPr>
            <a:r>
              <a:t/>
            </a:r>
            <a:endParaRPr>
              <a:solidFill>
                <a:srgbClr val="434343"/>
              </a:solidFill>
              <a:latin typeface="Roboto"/>
              <a:ea typeface="Roboto"/>
              <a:cs typeface="Roboto"/>
              <a:sym typeface="Roboto"/>
            </a:endParaRPr>
          </a:p>
          <a:p>
            <a:pPr indent="0" lvl="0" marL="0" rtl="0" algn="l">
              <a:spcBef>
                <a:spcPts val="0"/>
              </a:spcBef>
              <a:spcAft>
                <a:spcPts val="0"/>
              </a:spcAft>
              <a:buNone/>
            </a:pPr>
            <a:r>
              <a:rPr b="1" lang="en">
                <a:solidFill>
                  <a:srgbClr val="434343"/>
                </a:solidFill>
                <a:latin typeface="Roboto"/>
                <a:ea typeface="Roboto"/>
                <a:cs typeface="Roboto"/>
                <a:sym typeface="Roboto"/>
              </a:rPr>
              <a:t>Kdo může vkládat?</a:t>
            </a:r>
            <a:r>
              <a:rPr lang="en">
                <a:solidFill>
                  <a:srgbClr val="434343"/>
                </a:solidFill>
                <a:latin typeface="Roboto"/>
                <a:ea typeface="Roboto"/>
                <a:cs typeface="Roboto"/>
                <a:sym typeface="Roboto"/>
              </a:rPr>
              <a:t> Každý žadatel o proplacení na základě smlouvy.</a:t>
            </a:r>
            <a:endParaRPr>
              <a:solidFill>
                <a:srgbClr val="434343"/>
              </a:solidFill>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b="1" lang="en">
                <a:solidFill>
                  <a:srgbClr val="434343"/>
                </a:solidFill>
                <a:latin typeface="Roboto"/>
                <a:ea typeface="Roboto"/>
                <a:cs typeface="Roboto"/>
                <a:sym typeface="Roboto"/>
              </a:rPr>
              <a:t>Jak to funguje?</a:t>
            </a:r>
            <a:r>
              <a:rPr lang="en">
                <a:solidFill>
                  <a:srgbClr val="434343"/>
                </a:solidFill>
                <a:latin typeface="Roboto"/>
                <a:ea typeface="Roboto"/>
                <a:cs typeface="Roboto"/>
                <a:sym typeface="Roboto"/>
              </a:rPr>
              <a:t> Pro každou proplácenou položku se vytvoří záznam, kde se zaznamenají skutečné údaje o odvedené činnosti za dané období. Výše úhrady je následně schválena odpovědnou osobou spolu s udělením případné odměny. Následuje vytvoření žádosti o proplacení a její zpracování již běžným způsobem.</a:t>
            </a:r>
            <a:endParaRPr>
              <a:solidFill>
                <a:srgbClr val="434343"/>
              </a:solidFill>
              <a:latin typeface="Roboto"/>
              <a:ea typeface="Roboto"/>
              <a:cs typeface="Roboto"/>
              <a:sym typeface="Roboto"/>
            </a:endParaRPr>
          </a:p>
          <a:p>
            <a:pPr indent="0" lvl="0" marL="0" rtl="0" algn="l">
              <a:spcBef>
                <a:spcPts val="0"/>
              </a:spcBef>
              <a:spcAft>
                <a:spcPts val="0"/>
              </a:spcAft>
              <a:buNone/>
            </a:pPr>
            <a:r>
              <a:rPr lang="en">
                <a:solidFill>
                  <a:srgbClr val="434343"/>
                </a:solidFill>
                <a:latin typeface="Roboto"/>
                <a:ea typeface="Roboto"/>
                <a:cs typeface="Roboto"/>
                <a:sym typeface="Roboto"/>
              </a:rPr>
              <a:t>Každý vidí jím zadané smlouvy, případně smlouvy, kde je uveden jako odpovědná osoba.</a:t>
            </a:r>
            <a:endParaRPr>
              <a:solidFill>
                <a:srgbClr val="434343"/>
              </a:solidFill>
              <a:latin typeface="Roboto"/>
              <a:ea typeface="Roboto"/>
              <a:cs typeface="Roboto"/>
              <a:sym typeface="Roboto"/>
            </a:endParaRPr>
          </a:p>
          <a:p>
            <a:pPr indent="0" lvl="0" marL="0" rtl="0" algn="l">
              <a:spcBef>
                <a:spcPts val="0"/>
              </a:spcBef>
              <a:spcAft>
                <a:spcPts val="0"/>
              </a:spcAft>
              <a:buNone/>
            </a:pPr>
            <a:r>
              <a:t/>
            </a:r>
            <a:endParaRPr>
              <a:solidFill>
                <a:srgbClr val="434343"/>
              </a:solidFill>
              <a:latin typeface="Roboto"/>
              <a:ea typeface="Roboto"/>
              <a:cs typeface="Roboto"/>
              <a:sym typeface="Roboto"/>
            </a:endParaRPr>
          </a:p>
          <a:p>
            <a:pPr indent="0" lvl="0" marL="0" rtl="0" algn="l">
              <a:spcBef>
                <a:spcPts val="0"/>
              </a:spcBef>
              <a:spcAft>
                <a:spcPts val="0"/>
              </a:spcAft>
              <a:buNone/>
            </a:pPr>
            <a:r>
              <a:rPr lang="en">
                <a:solidFill>
                  <a:srgbClr val="434343"/>
                </a:solidFill>
                <a:latin typeface="Roboto"/>
                <a:ea typeface="Roboto"/>
                <a:cs typeface="Roboto"/>
                <a:sym typeface="Roboto"/>
              </a:rPr>
              <a:t>POZOR NENAHRAZUJE REGISTR SMLUV!</a:t>
            </a:r>
            <a:endParaRPr>
              <a:solidFill>
                <a:srgbClr val="434343"/>
              </a:solidFill>
              <a:latin typeface="Roboto"/>
              <a:ea typeface="Roboto"/>
              <a:cs typeface="Roboto"/>
              <a:sym typeface="Roboto"/>
            </a:endParaRPr>
          </a:p>
          <a:p>
            <a:pPr indent="0" lvl="0" marL="0" rtl="0" algn="l">
              <a:spcBef>
                <a:spcPts val="0"/>
              </a:spcBef>
              <a:spcAft>
                <a:spcPts val="0"/>
              </a:spcAft>
              <a:buNone/>
            </a:pPr>
            <a:r>
              <a:t/>
            </a:r>
            <a:endParaRPr sz="1200">
              <a:solidFill>
                <a:srgbClr val="212529"/>
              </a:solidFill>
              <a:latin typeface="Roboto"/>
              <a:ea typeface="Roboto"/>
              <a:cs typeface="Roboto"/>
              <a:sym typeface="Roboto"/>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Google Shape;152;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Roboto"/>
                <a:ea typeface="Roboto"/>
                <a:cs typeface="Roboto"/>
                <a:sym typeface="Roboto"/>
              </a:rPr>
              <a:t>Závěrem </a:t>
            </a:r>
            <a:endParaRPr>
              <a:latin typeface="Roboto"/>
              <a:ea typeface="Roboto"/>
              <a:cs typeface="Roboto"/>
              <a:sym typeface="Roboto"/>
            </a:endParaRPr>
          </a:p>
        </p:txBody>
      </p:sp>
      <p:sp>
        <p:nvSpPr>
          <p:cNvPr id="153" name="Google Shape;153;p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Roboto"/>
                <a:ea typeface="Roboto"/>
                <a:cs typeface="Roboto"/>
                <a:sym typeface="Roboto"/>
              </a:rPr>
              <a:t>V případě problémů či nejasností se zkuste nejprve prosím podívat do tohoto návodu :) </a:t>
            </a:r>
            <a:endParaRPr>
              <a:latin typeface="Roboto"/>
              <a:ea typeface="Roboto"/>
              <a:cs typeface="Roboto"/>
              <a:sym typeface="Roboto"/>
            </a:endParaRPr>
          </a:p>
          <a:p>
            <a:pPr indent="0" lvl="0" marL="0" rtl="0" algn="l">
              <a:spcBef>
                <a:spcPts val="1600"/>
              </a:spcBef>
              <a:spcAft>
                <a:spcPts val="0"/>
              </a:spcAft>
              <a:buNone/>
            </a:pPr>
            <a:r>
              <a:rPr lang="en">
                <a:latin typeface="Roboto"/>
                <a:ea typeface="Roboto"/>
                <a:cs typeface="Roboto"/>
                <a:sym typeface="Roboto"/>
              </a:rPr>
              <a:t>Následně zkuste kontaktovat </a:t>
            </a:r>
            <a:r>
              <a:rPr lang="en" u="sng">
                <a:solidFill>
                  <a:schemeClr val="hlink"/>
                </a:solidFill>
                <a:latin typeface="Roboto"/>
                <a:ea typeface="Roboto"/>
                <a:cs typeface="Roboto"/>
                <a:sym typeface="Roboto"/>
                <a:hlinkClick r:id="rId3"/>
              </a:rPr>
              <a:t>mě</a:t>
            </a:r>
            <a:r>
              <a:rPr lang="en">
                <a:latin typeface="Roboto"/>
                <a:ea typeface="Roboto"/>
                <a:cs typeface="Roboto"/>
                <a:sym typeface="Roboto"/>
              </a:rPr>
              <a:t> - </a:t>
            </a:r>
            <a:r>
              <a:rPr lang="en" u="sng">
                <a:solidFill>
                  <a:schemeClr val="hlink"/>
                </a:solidFill>
                <a:latin typeface="Roboto"/>
                <a:ea typeface="Roboto"/>
                <a:cs typeface="Roboto"/>
                <a:sym typeface="Roboto"/>
                <a:hlinkClick r:id="rId4"/>
              </a:rPr>
              <a:t>marcela.sroubkova@pirati.cz</a:t>
            </a:r>
            <a:r>
              <a:rPr lang="en">
                <a:latin typeface="Roboto"/>
                <a:ea typeface="Roboto"/>
                <a:cs typeface="Roboto"/>
                <a:sym typeface="Roboto"/>
              </a:rPr>
              <a:t>, 606 168 306 </a:t>
            </a:r>
            <a:endParaRPr>
              <a:latin typeface="Roboto"/>
              <a:ea typeface="Roboto"/>
              <a:cs typeface="Roboto"/>
              <a:sym typeface="Roboto"/>
            </a:endParaRPr>
          </a:p>
          <a:p>
            <a:pPr indent="0" lvl="0" marL="0" rtl="0" algn="l">
              <a:spcBef>
                <a:spcPts val="1600"/>
              </a:spcBef>
              <a:spcAft>
                <a:spcPts val="0"/>
              </a:spcAft>
              <a:buNone/>
            </a:pPr>
            <a:r>
              <a:rPr lang="en">
                <a:latin typeface="Roboto"/>
                <a:ea typeface="Roboto"/>
                <a:cs typeface="Roboto"/>
                <a:sym typeface="Roboto"/>
              </a:rPr>
              <a:t>Pokud nebudu vědět, společně se obrátíme na někoho dalšího - asistent AO, finanční tým</a:t>
            </a:r>
            <a:endParaRPr>
              <a:latin typeface="Roboto"/>
              <a:ea typeface="Roboto"/>
              <a:cs typeface="Roboto"/>
              <a:sym typeface="Roboto"/>
            </a:endParaRPr>
          </a:p>
          <a:p>
            <a:pPr indent="0" lvl="0" marL="0" rtl="0" algn="l">
              <a:spcBef>
                <a:spcPts val="1600"/>
              </a:spcBef>
              <a:spcAft>
                <a:spcPts val="1600"/>
              </a:spcAft>
              <a:buNone/>
            </a:pPr>
            <a:r>
              <a:rPr lang="en">
                <a:latin typeface="Roboto"/>
                <a:ea typeface="Roboto"/>
                <a:cs typeface="Roboto"/>
                <a:sym typeface="Roboto"/>
              </a:rPr>
              <a:t>Díky za pozornost.</a:t>
            </a:r>
            <a:endParaRPr>
              <a:latin typeface="Roboto"/>
              <a:ea typeface="Roboto"/>
              <a:cs typeface="Roboto"/>
              <a:sym typeface="Robo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Roboto"/>
                <a:ea typeface="Roboto"/>
                <a:cs typeface="Roboto"/>
                <a:sym typeface="Roboto"/>
              </a:rPr>
              <a:t>P(i)roplácení - než začneme proplácet</a:t>
            </a:r>
            <a:endParaRPr>
              <a:latin typeface="Roboto"/>
              <a:ea typeface="Roboto"/>
              <a:cs typeface="Roboto"/>
              <a:sym typeface="Roboto"/>
            </a:endParaRPr>
          </a:p>
        </p:txBody>
      </p:sp>
      <p:sp>
        <p:nvSpPr>
          <p:cNvPr id="62" name="Google Shape;62;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Font typeface="Roboto"/>
              <a:buAutoNum type="arabicPeriod"/>
            </a:pPr>
            <a:r>
              <a:rPr lang="en">
                <a:latin typeface="Roboto"/>
                <a:ea typeface="Roboto"/>
                <a:cs typeface="Roboto"/>
                <a:sym typeface="Roboto"/>
              </a:rPr>
              <a:t>Základní předpoklad je mít Pirátskou identitu - auth.pirati.cz</a:t>
            </a:r>
            <a:endParaRPr>
              <a:latin typeface="Roboto"/>
              <a:ea typeface="Roboto"/>
              <a:cs typeface="Roboto"/>
              <a:sym typeface="Roboto"/>
            </a:endParaRPr>
          </a:p>
          <a:p>
            <a:pPr indent="-342900" lvl="0" marL="457200" rtl="0" algn="l">
              <a:spcBef>
                <a:spcPts val="0"/>
              </a:spcBef>
              <a:spcAft>
                <a:spcPts val="0"/>
              </a:spcAft>
              <a:buSzPts val="1800"/>
              <a:buFont typeface="Roboto"/>
              <a:buAutoNum type="arabicPeriod"/>
            </a:pPr>
            <a:r>
              <a:rPr lang="en">
                <a:latin typeface="Roboto"/>
                <a:ea typeface="Roboto"/>
                <a:cs typeface="Roboto"/>
                <a:sym typeface="Roboto"/>
              </a:rPr>
              <a:t>Vědět kam se přihlásit: https://piroplaceni.pirati.cz</a:t>
            </a:r>
            <a:endParaRPr>
              <a:latin typeface="Roboto"/>
              <a:ea typeface="Roboto"/>
              <a:cs typeface="Roboto"/>
              <a:sym typeface="Roboto"/>
            </a:endParaRPr>
          </a:p>
          <a:p>
            <a:pPr indent="-342900" lvl="0" marL="457200" rtl="0" algn="l">
              <a:spcBef>
                <a:spcPts val="0"/>
              </a:spcBef>
              <a:spcAft>
                <a:spcPts val="0"/>
              </a:spcAft>
              <a:buSzPts val="1800"/>
              <a:buFont typeface="Roboto"/>
              <a:buAutoNum type="arabicPeriod"/>
            </a:pPr>
            <a:r>
              <a:rPr lang="en">
                <a:latin typeface="Roboto"/>
                <a:ea typeface="Roboto"/>
                <a:cs typeface="Roboto"/>
                <a:sym typeface="Roboto"/>
              </a:rPr>
              <a:t>ZNÁT PraH, </a:t>
            </a:r>
            <a:r>
              <a:rPr lang="en">
                <a:latin typeface="Roboto"/>
                <a:ea typeface="Roboto"/>
                <a:cs typeface="Roboto"/>
                <a:sym typeface="Roboto"/>
              </a:rPr>
              <a:t>Prováděcí vyhlášku k hospodaření a rozpočtům </a:t>
            </a:r>
            <a:r>
              <a:rPr lang="en">
                <a:latin typeface="Roboto"/>
                <a:ea typeface="Roboto"/>
                <a:cs typeface="Roboto"/>
                <a:sym typeface="Roboto"/>
              </a:rPr>
              <a:t>(návody na pirati.cz/fo)!</a:t>
            </a:r>
            <a:endParaRPr>
              <a:latin typeface="Roboto"/>
              <a:ea typeface="Roboto"/>
              <a:cs typeface="Roboto"/>
              <a:sym typeface="Roboto"/>
            </a:endParaRPr>
          </a:p>
          <a:p>
            <a:pPr indent="0" lvl="0" marL="0" rtl="0" algn="l">
              <a:spcBef>
                <a:spcPts val="1600"/>
              </a:spcBef>
              <a:spcAft>
                <a:spcPts val="1600"/>
              </a:spcAft>
              <a:buNone/>
            </a:pPr>
            <a:r>
              <a:t/>
            </a:r>
            <a:endParaRPr>
              <a:latin typeface="Roboto"/>
              <a:ea typeface="Roboto"/>
              <a:cs typeface="Roboto"/>
              <a:sym typeface="Robo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Roboto"/>
                <a:ea typeface="Roboto"/>
                <a:cs typeface="Roboto"/>
                <a:sym typeface="Roboto"/>
              </a:rPr>
              <a:t>Pravidla hospodaření</a:t>
            </a:r>
            <a:endParaRPr>
              <a:latin typeface="Roboto"/>
              <a:ea typeface="Roboto"/>
              <a:cs typeface="Roboto"/>
              <a:sym typeface="Roboto"/>
            </a:endParaRPr>
          </a:p>
        </p:txBody>
      </p:sp>
      <p:sp>
        <p:nvSpPr>
          <p:cNvPr id="68" name="Google Shape;68;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Roboto"/>
                <a:ea typeface="Roboto"/>
                <a:cs typeface="Roboto"/>
                <a:sym typeface="Roboto"/>
              </a:rPr>
              <a:t>ZNÁT PRAH JE ZÁKLAD! </a:t>
            </a:r>
            <a:r>
              <a:rPr lang="en" u="sng">
                <a:solidFill>
                  <a:schemeClr val="hlink"/>
                </a:solidFill>
                <a:latin typeface="Roboto"/>
                <a:ea typeface="Roboto"/>
                <a:cs typeface="Roboto"/>
                <a:sym typeface="Roboto"/>
                <a:hlinkClick r:id="rId3"/>
              </a:rPr>
              <a:t>https://wiki.pirati.cz/rules/prah</a:t>
            </a:r>
            <a:endParaRPr>
              <a:latin typeface="Roboto"/>
              <a:ea typeface="Roboto"/>
              <a:cs typeface="Roboto"/>
              <a:sym typeface="Roboto"/>
            </a:endParaRPr>
          </a:p>
          <a:p>
            <a:pPr indent="0" lvl="0" marL="0" rtl="0" algn="l">
              <a:spcBef>
                <a:spcPts val="1600"/>
              </a:spcBef>
              <a:spcAft>
                <a:spcPts val="0"/>
              </a:spcAft>
              <a:buNone/>
            </a:pPr>
            <a:r>
              <a:rPr lang="en">
                <a:latin typeface="Roboto"/>
                <a:ea typeface="Roboto"/>
                <a:cs typeface="Roboto"/>
                <a:sym typeface="Roboto"/>
              </a:rPr>
              <a:t>FAQ:</a:t>
            </a:r>
            <a:endParaRPr>
              <a:latin typeface="Roboto"/>
              <a:ea typeface="Roboto"/>
              <a:cs typeface="Roboto"/>
              <a:sym typeface="Roboto"/>
            </a:endParaRPr>
          </a:p>
          <a:p>
            <a:pPr indent="-342900" lvl="0" marL="457200" rtl="0" algn="l">
              <a:spcBef>
                <a:spcPts val="0"/>
              </a:spcBef>
              <a:spcAft>
                <a:spcPts val="0"/>
              </a:spcAft>
              <a:buSzPts val="1800"/>
              <a:buFont typeface="Roboto"/>
              <a:buChar char="-"/>
            </a:pPr>
            <a:r>
              <a:rPr lang="en">
                <a:latin typeface="Roboto"/>
                <a:ea typeface="Roboto"/>
                <a:cs typeface="Roboto"/>
                <a:sym typeface="Roboto"/>
              </a:rPr>
              <a:t>Kdo je hospodář? </a:t>
            </a:r>
            <a:endParaRPr>
              <a:latin typeface="Roboto"/>
              <a:ea typeface="Roboto"/>
              <a:cs typeface="Roboto"/>
              <a:sym typeface="Roboto"/>
            </a:endParaRPr>
          </a:p>
          <a:p>
            <a:pPr indent="-342900" lvl="0" marL="457200" rtl="0" algn="l">
              <a:spcBef>
                <a:spcPts val="0"/>
              </a:spcBef>
              <a:spcAft>
                <a:spcPts val="0"/>
              </a:spcAft>
              <a:buSzPts val="1800"/>
              <a:buFont typeface="Roboto"/>
              <a:buChar char="-"/>
            </a:pPr>
            <a:r>
              <a:rPr lang="en">
                <a:latin typeface="Roboto"/>
                <a:ea typeface="Roboto"/>
                <a:cs typeface="Roboto"/>
                <a:sym typeface="Roboto"/>
              </a:rPr>
              <a:t>Kdy je nutné konat veřejné výběrové řízení?</a:t>
            </a:r>
            <a:endParaRPr>
              <a:latin typeface="Roboto"/>
              <a:ea typeface="Roboto"/>
              <a:cs typeface="Roboto"/>
              <a:sym typeface="Roboto"/>
            </a:endParaRPr>
          </a:p>
          <a:p>
            <a:pPr indent="-342900" lvl="0" marL="457200" rtl="0" algn="l">
              <a:spcBef>
                <a:spcPts val="0"/>
              </a:spcBef>
              <a:spcAft>
                <a:spcPts val="0"/>
              </a:spcAft>
              <a:buSzPts val="1800"/>
              <a:buFont typeface="Roboto"/>
              <a:buChar char="-"/>
            </a:pPr>
            <a:r>
              <a:rPr lang="en">
                <a:latin typeface="Roboto"/>
                <a:ea typeface="Roboto"/>
                <a:cs typeface="Roboto"/>
                <a:sym typeface="Roboto"/>
              </a:rPr>
              <a:t>Co je záměr a jeho celková hodnota?</a:t>
            </a:r>
            <a:endParaRPr>
              <a:latin typeface="Roboto"/>
              <a:ea typeface="Roboto"/>
              <a:cs typeface="Roboto"/>
              <a:sym typeface="Roboto"/>
            </a:endParaRPr>
          </a:p>
          <a:p>
            <a:pPr indent="-342900" lvl="0" marL="457200" rtl="0" algn="l">
              <a:spcBef>
                <a:spcPts val="0"/>
              </a:spcBef>
              <a:spcAft>
                <a:spcPts val="0"/>
              </a:spcAft>
              <a:buSzPts val="1800"/>
              <a:buFont typeface="Roboto"/>
              <a:buChar char="-"/>
            </a:pPr>
            <a:r>
              <a:rPr lang="en">
                <a:latin typeface="Roboto"/>
                <a:ea typeface="Roboto"/>
                <a:cs typeface="Roboto"/>
                <a:sym typeface="Roboto"/>
              </a:rPr>
              <a:t>Můžeme z rozpočtu hradit občerstvení na schůze?</a:t>
            </a:r>
            <a:endParaRPr>
              <a:latin typeface="Roboto"/>
              <a:ea typeface="Roboto"/>
              <a:cs typeface="Roboto"/>
              <a:sym typeface="Roboto"/>
            </a:endParaRPr>
          </a:p>
          <a:p>
            <a:pPr indent="-342900" lvl="0" marL="457200" rtl="0" algn="l">
              <a:spcBef>
                <a:spcPts val="0"/>
              </a:spcBef>
              <a:spcAft>
                <a:spcPts val="0"/>
              </a:spcAft>
              <a:buSzPts val="1800"/>
              <a:buFont typeface="Roboto"/>
              <a:buChar char="-"/>
            </a:pPr>
            <a:r>
              <a:rPr lang="en">
                <a:latin typeface="Roboto"/>
                <a:ea typeface="Roboto"/>
                <a:cs typeface="Roboto"/>
                <a:sym typeface="Roboto"/>
              </a:rPr>
              <a:t>Jaká jsou pravidla pro proplácení zpětně? </a:t>
            </a:r>
            <a:endParaRPr>
              <a:latin typeface="Roboto"/>
              <a:ea typeface="Roboto"/>
              <a:cs typeface="Roboto"/>
              <a:sym typeface="Roboto"/>
            </a:endParaRPr>
          </a:p>
          <a:p>
            <a:pPr indent="-342900" lvl="0" marL="457200" rtl="0" algn="l">
              <a:spcBef>
                <a:spcPts val="0"/>
              </a:spcBef>
              <a:spcAft>
                <a:spcPts val="0"/>
              </a:spcAft>
              <a:buSzPts val="1800"/>
              <a:buFont typeface="Roboto"/>
              <a:buChar char="-"/>
            </a:pPr>
            <a:r>
              <a:rPr lang="en">
                <a:latin typeface="Roboto"/>
                <a:ea typeface="Roboto"/>
                <a:cs typeface="Roboto"/>
                <a:sym typeface="Roboto"/>
              </a:rPr>
              <a:t>Jaké jsou limity pro schvalování záměru?</a:t>
            </a:r>
            <a:endParaRPr>
              <a:latin typeface="Roboto"/>
              <a:ea typeface="Roboto"/>
              <a:cs typeface="Roboto"/>
              <a:sym typeface="Robo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Roboto"/>
                <a:ea typeface="Roboto"/>
                <a:cs typeface="Roboto"/>
                <a:sym typeface="Roboto"/>
              </a:rPr>
              <a:t>Pravidla hospodaření</a:t>
            </a:r>
            <a:endParaRPr>
              <a:latin typeface="Roboto"/>
              <a:ea typeface="Roboto"/>
              <a:cs typeface="Roboto"/>
              <a:sym typeface="Roboto"/>
            </a:endParaRPr>
          </a:p>
        </p:txBody>
      </p:sp>
      <p:sp>
        <p:nvSpPr>
          <p:cNvPr id="74" name="Google Shape;74;p16"/>
          <p:cNvSpPr txBox="1"/>
          <p:nvPr>
            <p:ph idx="1" type="body"/>
          </p:nvPr>
        </p:nvSpPr>
        <p:spPr>
          <a:xfrm>
            <a:off x="311700" y="10177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solidFill>
                  <a:srgbClr val="000000"/>
                </a:solidFill>
                <a:latin typeface="Roboto"/>
                <a:ea typeface="Roboto"/>
                <a:cs typeface="Roboto"/>
                <a:sym typeface="Roboto"/>
              </a:rPr>
              <a:t>FAQ:</a:t>
            </a:r>
            <a:endParaRPr sz="1400">
              <a:latin typeface="Roboto"/>
              <a:ea typeface="Roboto"/>
              <a:cs typeface="Roboto"/>
              <a:sym typeface="Roboto"/>
            </a:endParaRPr>
          </a:p>
          <a:p>
            <a:pPr indent="-317500" lvl="0" marL="457200" rtl="0" algn="l">
              <a:spcBef>
                <a:spcPts val="0"/>
              </a:spcBef>
              <a:spcAft>
                <a:spcPts val="0"/>
              </a:spcAft>
              <a:buSzPts val="1400"/>
              <a:buFont typeface="Roboto"/>
              <a:buChar char="-"/>
            </a:pPr>
            <a:r>
              <a:rPr lang="en" sz="1400">
                <a:solidFill>
                  <a:srgbClr val="000000"/>
                </a:solidFill>
                <a:latin typeface="Roboto"/>
                <a:ea typeface="Roboto"/>
                <a:cs typeface="Roboto"/>
                <a:sym typeface="Roboto"/>
              </a:rPr>
              <a:t>Kdo je hospodář? </a:t>
            </a:r>
            <a:r>
              <a:rPr lang="en" sz="1400">
                <a:latin typeface="Roboto"/>
                <a:ea typeface="Roboto"/>
                <a:cs typeface="Roboto"/>
                <a:sym typeface="Roboto"/>
              </a:rPr>
              <a:t>-</a:t>
            </a:r>
            <a:r>
              <a:rPr i="1" lang="en" sz="1400">
                <a:solidFill>
                  <a:srgbClr val="999999"/>
                </a:solidFill>
                <a:latin typeface="Roboto"/>
                <a:ea typeface="Roboto"/>
                <a:cs typeface="Roboto"/>
                <a:sym typeface="Roboto"/>
              </a:rPr>
              <a:t> vedoucí týmu, pokud není určeno jinak - tedy předseda MS u dané rozpočtové položky</a:t>
            </a:r>
            <a:endParaRPr i="1" sz="1400">
              <a:solidFill>
                <a:srgbClr val="999999"/>
              </a:solidFill>
              <a:latin typeface="Roboto"/>
              <a:ea typeface="Roboto"/>
              <a:cs typeface="Roboto"/>
              <a:sym typeface="Roboto"/>
            </a:endParaRPr>
          </a:p>
          <a:p>
            <a:pPr indent="-317500" lvl="0" marL="457200" rtl="0" algn="l">
              <a:spcBef>
                <a:spcPts val="0"/>
              </a:spcBef>
              <a:spcAft>
                <a:spcPts val="0"/>
              </a:spcAft>
              <a:buSzPts val="1400"/>
              <a:buFont typeface="Roboto"/>
              <a:buChar char="-"/>
            </a:pPr>
            <a:r>
              <a:rPr lang="en" sz="1400">
                <a:solidFill>
                  <a:srgbClr val="000000"/>
                </a:solidFill>
                <a:latin typeface="Roboto"/>
                <a:ea typeface="Roboto"/>
                <a:cs typeface="Roboto"/>
                <a:sym typeface="Roboto"/>
              </a:rPr>
              <a:t>Kdy je nutné konat veřejné výběrové řízení?</a:t>
            </a:r>
            <a:r>
              <a:rPr lang="en" sz="1400">
                <a:latin typeface="Roboto"/>
                <a:ea typeface="Roboto"/>
                <a:cs typeface="Roboto"/>
                <a:sym typeface="Roboto"/>
              </a:rPr>
              <a:t> </a:t>
            </a:r>
            <a:r>
              <a:rPr i="1" lang="en" sz="1400">
                <a:solidFill>
                  <a:srgbClr val="999999"/>
                </a:solidFill>
                <a:latin typeface="Roboto"/>
                <a:ea typeface="Roboto"/>
                <a:cs typeface="Roboto"/>
                <a:sym typeface="Roboto"/>
              </a:rPr>
              <a:t>- u zakázek nad 100 K</a:t>
            </a:r>
            <a:endParaRPr i="1" sz="1400">
              <a:solidFill>
                <a:srgbClr val="999999"/>
              </a:solidFill>
              <a:latin typeface="Roboto"/>
              <a:ea typeface="Roboto"/>
              <a:cs typeface="Roboto"/>
              <a:sym typeface="Roboto"/>
            </a:endParaRPr>
          </a:p>
          <a:p>
            <a:pPr indent="-317500" lvl="0" marL="457200" rtl="0" algn="l">
              <a:spcBef>
                <a:spcPts val="0"/>
              </a:spcBef>
              <a:spcAft>
                <a:spcPts val="0"/>
              </a:spcAft>
              <a:buSzPts val="1400"/>
              <a:buFont typeface="Roboto"/>
              <a:buChar char="-"/>
            </a:pPr>
            <a:r>
              <a:rPr lang="en" sz="1400">
                <a:solidFill>
                  <a:srgbClr val="000000"/>
                </a:solidFill>
                <a:latin typeface="Roboto"/>
                <a:ea typeface="Roboto"/>
                <a:cs typeface="Roboto"/>
                <a:sym typeface="Roboto"/>
              </a:rPr>
              <a:t>Co je záměr =</a:t>
            </a:r>
            <a:r>
              <a:rPr i="1" lang="en" sz="1400">
                <a:solidFill>
                  <a:srgbClr val="999999"/>
                </a:solidFill>
                <a:latin typeface="Roboto"/>
                <a:ea typeface="Roboto"/>
                <a:cs typeface="Roboto"/>
                <a:sym typeface="Roboto"/>
              </a:rPr>
              <a:t>  souhrn závazků v jedné rozpočtové jednotce, které spolu věcně a časově úzce souvisejí; j</a:t>
            </a:r>
            <a:r>
              <a:rPr i="1" lang="en" sz="1400">
                <a:solidFill>
                  <a:srgbClr val="999999"/>
                </a:solidFill>
                <a:latin typeface="Roboto"/>
                <a:ea typeface="Roboto"/>
                <a:cs typeface="Roboto"/>
                <a:sym typeface="Roboto"/>
              </a:rPr>
              <a:t>eho celk</a:t>
            </a:r>
            <a:r>
              <a:rPr i="1" lang="en" sz="1400">
                <a:solidFill>
                  <a:srgbClr val="999999"/>
                </a:solidFill>
                <a:latin typeface="Roboto"/>
                <a:ea typeface="Roboto"/>
                <a:cs typeface="Roboto"/>
                <a:sym typeface="Roboto"/>
              </a:rPr>
              <a:t>ová hodnota = celkové náklady v penězích včetně rezervy</a:t>
            </a:r>
            <a:endParaRPr i="1" sz="1400">
              <a:solidFill>
                <a:srgbClr val="999999"/>
              </a:solidFill>
              <a:latin typeface="Roboto"/>
              <a:ea typeface="Roboto"/>
              <a:cs typeface="Roboto"/>
              <a:sym typeface="Roboto"/>
            </a:endParaRPr>
          </a:p>
          <a:p>
            <a:pPr indent="-317500" lvl="0" marL="457200" rtl="0" algn="l">
              <a:spcBef>
                <a:spcPts val="0"/>
              </a:spcBef>
              <a:spcAft>
                <a:spcPts val="0"/>
              </a:spcAft>
              <a:buSzPts val="1400"/>
              <a:buFont typeface="Roboto"/>
              <a:buChar char="-"/>
            </a:pPr>
            <a:r>
              <a:rPr lang="en" sz="1400">
                <a:solidFill>
                  <a:srgbClr val="000000"/>
                </a:solidFill>
                <a:latin typeface="Roboto"/>
                <a:ea typeface="Roboto"/>
                <a:cs typeface="Roboto"/>
                <a:sym typeface="Roboto"/>
              </a:rPr>
              <a:t>Můžeme z rozpočtu hradit občerstvení na schůze?</a:t>
            </a:r>
            <a:br>
              <a:rPr lang="en" sz="1400">
                <a:latin typeface="Roboto"/>
                <a:ea typeface="Roboto"/>
                <a:cs typeface="Roboto"/>
                <a:sym typeface="Roboto"/>
              </a:rPr>
            </a:br>
            <a:r>
              <a:rPr lang="en" sz="1400">
                <a:latin typeface="Roboto"/>
                <a:ea typeface="Roboto"/>
                <a:cs typeface="Roboto"/>
                <a:sym typeface="Roboto"/>
              </a:rPr>
              <a:t>Ano, v přiměřené míře. Proplácet se nesmí pouze alkohol apod.</a:t>
            </a:r>
            <a:endParaRPr sz="1400">
              <a:latin typeface="Roboto"/>
              <a:ea typeface="Roboto"/>
              <a:cs typeface="Roboto"/>
              <a:sym typeface="Roboto"/>
            </a:endParaRPr>
          </a:p>
          <a:p>
            <a:pPr indent="-317500" lvl="0" marL="457200" rtl="0" algn="l">
              <a:spcBef>
                <a:spcPts val="0"/>
              </a:spcBef>
              <a:spcAft>
                <a:spcPts val="0"/>
              </a:spcAft>
              <a:buSzPts val="1400"/>
              <a:buFont typeface="Roboto"/>
              <a:buChar char="-"/>
            </a:pPr>
            <a:r>
              <a:rPr lang="en" sz="1400">
                <a:solidFill>
                  <a:srgbClr val="000000"/>
                </a:solidFill>
                <a:latin typeface="Roboto"/>
                <a:ea typeface="Roboto"/>
                <a:cs typeface="Roboto"/>
                <a:sym typeface="Roboto"/>
              </a:rPr>
              <a:t>Jaká jsou pravidla pro proplácení zpětně? </a:t>
            </a:r>
            <a:br>
              <a:rPr lang="en" sz="1400">
                <a:latin typeface="Roboto"/>
                <a:ea typeface="Roboto"/>
                <a:cs typeface="Roboto"/>
                <a:sym typeface="Roboto"/>
              </a:rPr>
            </a:br>
            <a:r>
              <a:rPr lang="en" sz="1400">
                <a:latin typeface="Roboto"/>
                <a:ea typeface="Roboto"/>
                <a:cs typeface="Roboto"/>
                <a:sym typeface="Roboto"/>
              </a:rPr>
              <a:t>Zpětně tedy na základě pokladního dokladu (účtenky) si můžete nechat proplatit věci do 5000. Nad 5000 je třeba disponovat vystavenou fakturou.</a:t>
            </a:r>
            <a:endParaRPr sz="1400">
              <a:latin typeface="Roboto"/>
              <a:ea typeface="Roboto"/>
              <a:cs typeface="Roboto"/>
              <a:sym typeface="Roboto"/>
            </a:endParaRPr>
          </a:p>
          <a:p>
            <a:pPr indent="-317500" lvl="0" marL="457200" rtl="0" algn="l">
              <a:spcBef>
                <a:spcPts val="0"/>
              </a:spcBef>
              <a:spcAft>
                <a:spcPts val="0"/>
              </a:spcAft>
              <a:buClr>
                <a:srgbClr val="000000"/>
              </a:buClr>
              <a:buSzPts val="1400"/>
              <a:buFont typeface="Roboto"/>
              <a:buChar char="-"/>
            </a:pPr>
            <a:r>
              <a:rPr lang="en" sz="1400">
                <a:solidFill>
                  <a:srgbClr val="000000"/>
                </a:solidFill>
                <a:latin typeface="Roboto"/>
                <a:ea typeface="Roboto"/>
                <a:cs typeface="Roboto"/>
                <a:sym typeface="Roboto"/>
              </a:rPr>
              <a:t>Jaké jsou limity pro schvalování záměru?</a:t>
            </a:r>
            <a:br>
              <a:rPr i="1" lang="en" sz="1400">
                <a:solidFill>
                  <a:srgbClr val="999999"/>
                </a:solidFill>
                <a:latin typeface="Roboto"/>
                <a:ea typeface="Roboto"/>
                <a:cs typeface="Roboto"/>
                <a:sym typeface="Roboto"/>
              </a:rPr>
            </a:br>
            <a:r>
              <a:rPr i="1" lang="en" sz="1400">
                <a:solidFill>
                  <a:srgbClr val="999999"/>
                </a:solidFill>
                <a:latin typeface="Roboto"/>
                <a:ea typeface="Roboto"/>
                <a:cs typeface="Roboto"/>
                <a:sym typeface="Roboto"/>
              </a:rPr>
              <a:t>do 10.000,- Kč - schvaluje příslušný hospodář</a:t>
            </a:r>
            <a:br>
              <a:rPr i="1" lang="en" sz="1400">
                <a:solidFill>
                  <a:srgbClr val="999999"/>
                </a:solidFill>
                <a:latin typeface="Roboto"/>
                <a:ea typeface="Roboto"/>
                <a:cs typeface="Roboto"/>
                <a:sym typeface="Roboto"/>
              </a:rPr>
            </a:br>
            <a:r>
              <a:rPr i="1" lang="en" sz="1400">
                <a:solidFill>
                  <a:srgbClr val="999999"/>
                </a:solidFill>
                <a:latin typeface="Roboto"/>
                <a:ea typeface="Roboto"/>
                <a:cs typeface="Roboto"/>
                <a:sym typeface="Roboto"/>
              </a:rPr>
              <a:t>do 100.000,- Kč - schvaluje příslušné předsednictvo (veřejné hlasování)</a:t>
            </a:r>
            <a:br>
              <a:rPr i="1" lang="en" sz="1400">
                <a:solidFill>
                  <a:srgbClr val="999999"/>
                </a:solidFill>
                <a:latin typeface="Roboto"/>
                <a:ea typeface="Roboto"/>
                <a:cs typeface="Roboto"/>
                <a:sym typeface="Roboto"/>
              </a:rPr>
            </a:br>
            <a:r>
              <a:rPr i="1" lang="en" sz="1400">
                <a:solidFill>
                  <a:srgbClr val="999999"/>
                </a:solidFill>
                <a:latin typeface="Roboto"/>
                <a:ea typeface="Roboto"/>
                <a:cs typeface="Roboto"/>
                <a:sym typeface="Roboto"/>
              </a:rPr>
              <a:t>od 100.000,- Kč - schvaluje příslušné fórum (tajné hlasování - fórum nebo helios)</a:t>
            </a:r>
            <a:endParaRPr i="1" sz="1400">
              <a:solidFill>
                <a:srgbClr val="999999"/>
              </a:solidFill>
              <a:latin typeface="Roboto"/>
              <a:ea typeface="Roboto"/>
              <a:cs typeface="Roboto"/>
              <a:sym typeface="Robo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Roboto"/>
                <a:ea typeface="Roboto"/>
                <a:cs typeface="Roboto"/>
                <a:sym typeface="Roboto"/>
              </a:rPr>
              <a:t>Pravidla čerpání peněz z rozpočtu - </a:t>
            </a:r>
            <a:r>
              <a:rPr lang="en" u="sng">
                <a:solidFill>
                  <a:schemeClr val="hlink"/>
                </a:solidFill>
                <a:latin typeface="Roboto"/>
                <a:ea typeface="Roboto"/>
                <a:cs typeface="Roboto"/>
                <a:sym typeface="Roboto"/>
                <a:hlinkClick r:id="rId4"/>
              </a:rPr>
              <a:t>klik</a:t>
            </a:r>
            <a:endParaRPr>
              <a:latin typeface="Roboto"/>
              <a:ea typeface="Roboto"/>
              <a:cs typeface="Roboto"/>
              <a:sym typeface="Roboto"/>
            </a:endParaRPr>
          </a:p>
        </p:txBody>
      </p:sp>
      <p:sp>
        <p:nvSpPr>
          <p:cNvPr id="80" name="Google Shape;80;p17"/>
          <p:cNvSpPr txBox="1"/>
          <p:nvPr>
            <p:ph idx="1" type="body"/>
          </p:nvPr>
        </p:nvSpPr>
        <p:spPr>
          <a:xfrm>
            <a:off x="311700" y="1817125"/>
            <a:ext cx="8520600" cy="3416400"/>
          </a:xfrm>
          <a:prstGeom prst="rect">
            <a:avLst/>
          </a:prstGeom>
        </p:spPr>
        <p:txBody>
          <a:bodyPr anchorCtr="0" anchor="t" bIns="91425" lIns="91425" spcFirstLastPara="1" rIns="91425" wrap="square" tIns="91425">
            <a:noAutofit/>
          </a:bodyPr>
          <a:lstStyle/>
          <a:p>
            <a:pPr indent="-342900" lvl="0" marL="457200" rtl="0" algn="l">
              <a:lnSpc>
                <a:spcPct val="142857"/>
              </a:lnSpc>
              <a:spcBef>
                <a:spcPts val="0"/>
              </a:spcBef>
              <a:spcAft>
                <a:spcPts val="0"/>
              </a:spcAft>
              <a:buClr>
                <a:schemeClr val="dk1"/>
              </a:buClr>
              <a:buSzPts val="1800"/>
              <a:buFont typeface="Roboto"/>
              <a:buAutoNum type="arabicPeriod"/>
            </a:pPr>
            <a:r>
              <a:rPr lang="en">
                <a:solidFill>
                  <a:schemeClr val="dk1"/>
                </a:solidFill>
                <a:latin typeface="Roboto"/>
                <a:ea typeface="Roboto"/>
                <a:cs typeface="Roboto"/>
                <a:sym typeface="Roboto"/>
              </a:rPr>
              <a:t>Výdaj je nějakým způsobem prospěšný straně a nespadá do zákázaných činností</a:t>
            </a:r>
            <a:endParaRPr>
              <a:solidFill>
                <a:schemeClr val="dk1"/>
              </a:solidFill>
              <a:latin typeface="Roboto"/>
              <a:ea typeface="Roboto"/>
              <a:cs typeface="Roboto"/>
              <a:sym typeface="Roboto"/>
            </a:endParaRPr>
          </a:p>
          <a:p>
            <a:pPr indent="-342900" lvl="0" marL="457200" rtl="0" algn="l">
              <a:lnSpc>
                <a:spcPct val="142857"/>
              </a:lnSpc>
              <a:spcBef>
                <a:spcPts val="0"/>
              </a:spcBef>
              <a:spcAft>
                <a:spcPts val="0"/>
              </a:spcAft>
              <a:buClr>
                <a:schemeClr val="dk1"/>
              </a:buClr>
              <a:buSzPts val="1800"/>
              <a:buFont typeface="Roboto"/>
              <a:buAutoNum type="arabicPeriod"/>
            </a:pPr>
            <a:r>
              <a:rPr lang="en">
                <a:solidFill>
                  <a:schemeClr val="dk1"/>
                </a:solidFill>
                <a:latin typeface="Roboto"/>
                <a:ea typeface="Roboto"/>
                <a:cs typeface="Roboto"/>
                <a:sym typeface="Roboto"/>
              </a:rPr>
              <a:t>Na výdaj jsou vyhrazeny prostředky v registrované rozpočtové položce</a:t>
            </a:r>
            <a:endParaRPr>
              <a:solidFill>
                <a:schemeClr val="dk1"/>
              </a:solidFill>
              <a:latin typeface="Roboto"/>
              <a:ea typeface="Roboto"/>
              <a:cs typeface="Roboto"/>
              <a:sym typeface="Roboto"/>
            </a:endParaRPr>
          </a:p>
          <a:p>
            <a:pPr indent="-342900" lvl="0" marL="457200" rtl="0" algn="l">
              <a:lnSpc>
                <a:spcPct val="142857"/>
              </a:lnSpc>
              <a:spcBef>
                <a:spcPts val="0"/>
              </a:spcBef>
              <a:spcAft>
                <a:spcPts val="0"/>
              </a:spcAft>
              <a:buClr>
                <a:schemeClr val="dk1"/>
              </a:buClr>
              <a:buSzPts val="1800"/>
              <a:buAutoNum type="arabicPeriod"/>
            </a:pPr>
            <a:r>
              <a:rPr lang="en">
                <a:solidFill>
                  <a:schemeClr val="dk1"/>
                </a:solidFill>
                <a:latin typeface="Roboto"/>
                <a:ea typeface="Roboto"/>
                <a:cs typeface="Roboto"/>
                <a:sym typeface="Roboto"/>
              </a:rPr>
              <a:t>Máte </a:t>
            </a:r>
            <a:r>
              <a:rPr lang="en">
                <a:solidFill>
                  <a:schemeClr val="dk1"/>
                </a:solidFill>
                <a:uFill>
                  <a:noFill/>
                </a:uFill>
                <a:latin typeface="Roboto"/>
                <a:ea typeface="Roboto"/>
                <a:cs typeface="Roboto"/>
                <a:sym typeface="Roboto"/>
                <a:hlinkClick r:id="rId5"/>
              </a:rPr>
              <a:t>předběžný souhlas</a:t>
            </a:r>
            <a:r>
              <a:rPr lang="en">
                <a:solidFill>
                  <a:schemeClr val="dk1"/>
                </a:solidFill>
                <a:latin typeface="Roboto"/>
                <a:ea typeface="Roboto"/>
                <a:cs typeface="Roboto"/>
                <a:sym typeface="Roboto"/>
              </a:rPr>
              <a:t> toho, kdo s penězi z rozpočtové položky hospodaří (</a:t>
            </a:r>
            <a:r>
              <a:rPr b="1" lang="en">
                <a:solidFill>
                  <a:schemeClr val="dk1"/>
                </a:solidFill>
                <a:latin typeface="Roboto"/>
                <a:ea typeface="Roboto"/>
                <a:cs typeface="Roboto"/>
                <a:sym typeface="Roboto"/>
              </a:rPr>
              <a:t>hospodáře</a:t>
            </a:r>
            <a:r>
              <a:rPr lang="en">
                <a:solidFill>
                  <a:schemeClr val="dk1"/>
                </a:solidFill>
                <a:latin typeface="Roboto"/>
                <a:ea typeface="Roboto"/>
                <a:cs typeface="Roboto"/>
                <a:sym typeface="Roboto"/>
              </a:rPr>
              <a:t>), s výdajem </a:t>
            </a:r>
            <a:r>
              <a:rPr i="1" lang="en">
                <a:solidFill>
                  <a:schemeClr val="dk1"/>
                </a:solidFill>
                <a:latin typeface="Roboto"/>
                <a:ea typeface="Roboto"/>
                <a:cs typeface="Roboto"/>
                <a:sym typeface="Roboto"/>
              </a:rPr>
              <a:t>= schválený záměr v Piroplácení</a:t>
            </a:r>
            <a:endParaRPr i="1">
              <a:solidFill>
                <a:srgbClr val="009DDC"/>
              </a:solidFill>
              <a:uFill>
                <a:noFill/>
              </a:uFill>
              <a:latin typeface="Roboto"/>
              <a:ea typeface="Roboto"/>
              <a:cs typeface="Roboto"/>
              <a:sym typeface="Roboto"/>
              <a:hlinkClick r:id="rId6"/>
            </a:endParaRPr>
          </a:p>
          <a:p>
            <a:pPr indent="0" lvl="0" marL="0" rtl="0" algn="l">
              <a:spcBef>
                <a:spcPts val="3200"/>
              </a:spcBef>
              <a:spcAft>
                <a:spcPts val="1600"/>
              </a:spcAft>
              <a:buNone/>
            </a:pPr>
            <a:r>
              <a:t/>
            </a:r>
            <a:endParaRPr>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Roboto"/>
                <a:ea typeface="Roboto"/>
                <a:cs typeface="Roboto"/>
                <a:sym typeface="Roboto"/>
              </a:rPr>
              <a:t>K čemu P(i)roplácení slouží?</a:t>
            </a:r>
            <a:endParaRPr>
              <a:latin typeface="Roboto"/>
              <a:ea typeface="Roboto"/>
              <a:cs typeface="Roboto"/>
              <a:sym typeface="Roboto"/>
            </a:endParaRPr>
          </a:p>
        </p:txBody>
      </p:sp>
      <p:sp>
        <p:nvSpPr>
          <p:cNvPr id="86" name="Google Shape;86;p18"/>
          <p:cNvSpPr txBox="1"/>
          <p:nvPr>
            <p:ph idx="1" type="body"/>
          </p:nvPr>
        </p:nvSpPr>
        <p:spPr>
          <a:xfrm>
            <a:off x="311700" y="12653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212529"/>
              </a:buClr>
              <a:buSzPts val="2400"/>
              <a:buFont typeface="Roboto"/>
              <a:buChar char="●"/>
            </a:pPr>
            <a:r>
              <a:rPr lang="en" sz="2400">
                <a:solidFill>
                  <a:srgbClr val="212529"/>
                </a:solidFill>
                <a:latin typeface="Roboto"/>
                <a:ea typeface="Roboto"/>
                <a:cs typeface="Roboto"/>
                <a:sym typeface="Roboto"/>
              </a:rPr>
              <a:t>evidenci </a:t>
            </a:r>
            <a:r>
              <a:rPr lang="en" sz="2400" u="sng">
                <a:solidFill>
                  <a:schemeClr val="hlink"/>
                </a:solidFill>
                <a:latin typeface="Roboto"/>
                <a:ea typeface="Roboto"/>
                <a:cs typeface="Roboto"/>
                <a:sym typeface="Roboto"/>
                <a:hlinkClick r:id="rId3"/>
              </a:rPr>
              <a:t>rozpočtů</a:t>
            </a:r>
            <a:r>
              <a:rPr lang="en" sz="2400">
                <a:solidFill>
                  <a:srgbClr val="212529"/>
                </a:solidFill>
                <a:latin typeface="Roboto"/>
                <a:ea typeface="Roboto"/>
                <a:cs typeface="Roboto"/>
                <a:sym typeface="Roboto"/>
              </a:rPr>
              <a:t> a </a:t>
            </a:r>
            <a:r>
              <a:rPr lang="en" sz="2400" u="sng">
                <a:solidFill>
                  <a:schemeClr val="hlink"/>
                </a:solidFill>
                <a:latin typeface="Roboto"/>
                <a:ea typeface="Roboto"/>
                <a:cs typeface="Roboto"/>
                <a:sym typeface="Roboto"/>
                <a:hlinkClick r:id="rId4"/>
              </a:rPr>
              <a:t>záměrů</a:t>
            </a:r>
            <a:endParaRPr sz="2400">
              <a:solidFill>
                <a:srgbClr val="212529"/>
              </a:solidFill>
              <a:latin typeface="Roboto"/>
              <a:ea typeface="Roboto"/>
              <a:cs typeface="Roboto"/>
              <a:sym typeface="Roboto"/>
            </a:endParaRPr>
          </a:p>
          <a:p>
            <a:pPr indent="-381000" lvl="0" marL="457200" rtl="0" algn="l">
              <a:spcBef>
                <a:spcPts val="0"/>
              </a:spcBef>
              <a:spcAft>
                <a:spcPts val="0"/>
              </a:spcAft>
              <a:buClr>
                <a:srgbClr val="212529"/>
              </a:buClr>
              <a:buSzPts val="2400"/>
              <a:buFont typeface="Roboto"/>
              <a:buChar char="●"/>
            </a:pPr>
            <a:r>
              <a:rPr lang="en" sz="2400">
                <a:solidFill>
                  <a:srgbClr val="212529"/>
                </a:solidFill>
                <a:latin typeface="Roboto"/>
                <a:ea typeface="Roboto"/>
                <a:cs typeface="Roboto"/>
                <a:sym typeface="Roboto"/>
              </a:rPr>
              <a:t>schvalování záměrů a rozpočtů</a:t>
            </a:r>
            <a:endParaRPr sz="2400">
              <a:solidFill>
                <a:srgbClr val="212529"/>
              </a:solidFill>
              <a:latin typeface="Roboto"/>
              <a:ea typeface="Roboto"/>
              <a:cs typeface="Roboto"/>
              <a:sym typeface="Roboto"/>
            </a:endParaRPr>
          </a:p>
          <a:p>
            <a:pPr indent="-381000" lvl="0" marL="457200" rtl="0" algn="l">
              <a:spcBef>
                <a:spcPts val="0"/>
              </a:spcBef>
              <a:spcAft>
                <a:spcPts val="0"/>
              </a:spcAft>
              <a:buClr>
                <a:srgbClr val="212529"/>
              </a:buClr>
              <a:buSzPts val="2400"/>
              <a:buFont typeface="Roboto"/>
              <a:buChar char="●"/>
            </a:pPr>
            <a:r>
              <a:rPr lang="en" sz="2400">
                <a:solidFill>
                  <a:srgbClr val="212529"/>
                </a:solidFill>
                <a:latin typeface="Roboto"/>
                <a:ea typeface="Roboto"/>
                <a:cs typeface="Roboto"/>
                <a:sym typeface="Roboto"/>
              </a:rPr>
              <a:t>podávání </a:t>
            </a:r>
            <a:r>
              <a:rPr lang="en" sz="2400" u="sng">
                <a:solidFill>
                  <a:schemeClr val="hlink"/>
                </a:solidFill>
                <a:latin typeface="Roboto"/>
                <a:ea typeface="Roboto"/>
                <a:cs typeface="Roboto"/>
                <a:sym typeface="Roboto"/>
                <a:hlinkClick r:id="rId5"/>
              </a:rPr>
              <a:t>žádostí o proplacení</a:t>
            </a:r>
            <a:endParaRPr b="1" sz="2400">
              <a:solidFill>
                <a:srgbClr val="212529"/>
              </a:solidFill>
              <a:latin typeface="Roboto"/>
              <a:ea typeface="Roboto"/>
              <a:cs typeface="Roboto"/>
              <a:sym typeface="Roboto"/>
            </a:endParaRPr>
          </a:p>
          <a:p>
            <a:pPr indent="0" lvl="0" marL="457200" rtl="0" algn="l">
              <a:spcBef>
                <a:spcPts val="1200"/>
              </a:spcBef>
              <a:spcAft>
                <a:spcPts val="0"/>
              </a:spcAft>
              <a:buNone/>
            </a:pPr>
            <a:r>
              <a:t/>
            </a:r>
            <a:endParaRPr b="1" sz="2400">
              <a:solidFill>
                <a:srgbClr val="212529"/>
              </a:solidFill>
              <a:latin typeface="Roboto"/>
              <a:ea typeface="Roboto"/>
              <a:cs typeface="Roboto"/>
              <a:sym typeface="Roboto"/>
            </a:endParaRPr>
          </a:p>
          <a:p>
            <a:pPr indent="0" lvl="0" marL="0" rtl="0" algn="l">
              <a:spcBef>
                <a:spcPts val="1200"/>
              </a:spcBef>
              <a:spcAft>
                <a:spcPts val="0"/>
              </a:spcAft>
              <a:buNone/>
            </a:pPr>
            <a:r>
              <a:rPr b="1" i="1" lang="en" sz="2000">
                <a:solidFill>
                  <a:srgbClr val="212529"/>
                </a:solidFill>
                <a:latin typeface="Roboto"/>
                <a:ea typeface="Roboto"/>
                <a:cs typeface="Roboto"/>
                <a:sym typeface="Roboto"/>
              </a:rPr>
              <a:t>Pro podání žádosti o proplacení je vždy nutné mít vytvořený záměr,</a:t>
            </a:r>
            <a:br>
              <a:rPr b="1" i="1" lang="en" sz="2000">
                <a:solidFill>
                  <a:srgbClr val="212529"/>
                </a:solidFill>
                <a:latin typeface="Roboto"/>
                <a:ea typeface="Roboto"/>
                <a:cs typeface="Roboto"/>
                <a:sym typeface="Roboto"/>
              </a:rPr>
            </a:br>
            <a:r>
              <a:rPr b="1" i="1" lang="en" sz="2000">
                <a:solidFill>
                  <a:srgbClr val="212529"/>
                </a:solidFill>
                <a:latin typeface="Roboto"/>
                <a:ea typeface="Roboto"/>
                <a:cs typeface="Roboto"/>
                <a:sym typeface="Roboto"/>
              </a:rPr>
              <a:t>neboli</a:t>
            </a:r>
            <a:br>
              <a:rPr b="1" i="1" lang="en" sz="2000">
                <a:solidFill>
                  <a:srgbClr val="212529"/>
                </a:solidFill>
                <a:latin typeface="Roboto"/>
                <a:ea typeface="Roboto"/>
                <a:cs typeface="Roboto"/>
                <a:sym typeface="Roboto"/>
              </a:rPr>
            </a:br>
            <a:r>
              <a:rPr b="1" i="1" lang="en" sz="2000">
                <a:solidFill>
                  <a:srgbClr val="212529"/>
                </a:solidFill>
                <a:latin typeface="Roboto"/>
                <a:ea typeface="Roboto"/>
                <a:cs typeface="Roboto"/>
                <a:sym typeface="Roboto"/>
              </a:rPr>
              <a:t>vědět z jakého schváleného záměru budou prostředky čerpány!</a:t>
            </a:r>
            <a:endParaRPr b="1" i="1" sz="2000">
              <a:solidFill>
                <a:srgbClr val="212529"/>
              </a:solidFill>
              <a:latin typeface="Roboto"/>
              <a:ea typeface="Roboto"/>
              <a:cs typeface="Roboto"/>
              <a:sym typeface="Roboto"/>
            </a:endParaRPr>
          </a:p>
          <a:p>
            <a:pPr indent="0" lvl="0" marL="0" rtl="0" algn="l">
              <a:spcBef>
                <a:spcPts val="1200"/>
              </a:spcBef>
              <a:spcAft>
                <a:spcPts val="0"/>
              </a:spcAft>
              <a:buNone/>
            </a:pPr>
            <a:r>
              <a:t/>
            </a:r>
            <a:endParaRPr sz="1200">
              <a:solidFill>
                <a:srgbClr val="212529"/>
              </a:solidFill>
              <a:latin typeface="Roboto"/>
              <a:ea typeface="Roboto"/>
              <a:cs typeface="Roboto"/>
              <a:sym typeface="Roboto"/>
            </a:endParaRPr>
          </a:p>
          <a:p>
            <a:pPr indent="0" lvl="0" marL="0" rtl="0" algn="l">
              <a:spcBef>
                <a:spcPts val="1200"/>
              </a:spcBef>
              <a:spcAft>
                <a:spcPts val="1600"/>
              </a:spcAft>
              <a:buNone/>
            </a:pPr>
            <a:r>
              <a:t/>
            </a:r>
            <a:endParaRPr>
              <a:latin typeface="Roboto"/>
              <a:ea typeface="Roboto"/>
              <a:cs typeface="Roboto"/>
              <a:sym typeface="Robo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Tvorba nového ZÁMĚRU 1/3 </a:t>
            </a:r>
            <a:endParaRPr/>
          </a:p>
        </p:txBody>
      </p:sp>
      <p:sp>
        <p:nvSpPr>
          <p:cNvPr id="92" name="Google Shape;92;p19"/>
          <p:cNvSpPr txBox="1"/>
          <p:nvPr>
            <p:ph idx="1" type="body"/>
          </p:nvPr>
        </p:nvSpPr>
        <p:spPr>
          <a:xfrm>
            <a:off x="311700" y="15155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400">
                <a:latin typeface="Roboto"/>
                <a:ea typeface="Roboto"/>
                <a:cs typeface="Roboto"/>
                <a:sym typeface="Roboto"/>
              </a:rPr>
              <a:t>Název </a:t>
            </a:r>
            <a:r>
              <a:rPr lang="en" sz="1400">
                <a:latin typeface="Roboto"/>
                <a:ea typeface="Roboto"/>
                <a:cs typeface="Roboto"/>
                <a:sym typeface="Roboto"/>
              </a:rPr>
              <a:t>- lze používat opakovaně (např. Cestovné), ale každý rok se mění prefix, který obsahuje rok (např. 2020: Cestovné..), známé záměry vznikají společně s </a:t>
            </a:r>
            <a:r>
              <a:rPr lang="en" sz="1400">
                <a:latin typeface="Roboto"/>
                <a:ea typeface="Roboto"/>
                <a:cs typeface="Roboto"/>
                <a:sym typeface="Roboto"/>
              </a:rPr>
              <a:t>rozpočtem</a:t>
            </a:r>
            <a:r>
              <a:rPr lang="en" sz="1400">
                <a:latin typeface="Roboto"/>
                <a:ea typeface="Roboto"/>
                <a:cs typeface="Roboto"/>
                <a:sym typeface="Roboto"/>
              </a:rPr>
              <a:t> na daný rok, ostatní vznikají během roku dle potřeby, ale vždy musí obsahovat daný prefix. Záměry z minulých let jsou na začátku roku uzavřeny</a:t>
            </a:r>
            <a:endParaRPr sz="1400">
              <a:latin typeface="Roboto"/>
              <a:ea typeface="Roboto"/>
              <a:cs typeface="Roboto"/>
              <a:sym typeface="Roboto"/>
            </a:endParaRPr>
          </a:p>
          <a:p>
            <a:pPr indent="0" lvl="0" marL="0" rtl="0" algn="l">
              <a:spcBef>
                <a:spcPts val="1600"/>
              </a:spcBef>
              <a:spcAft>
                <a:spcPts val="0"/>
              </a:spcAft>
              <a:buNone/>
            </a:pPr>
            <a:r>
              <a:rPr b="1" lang="en" sz="1400">
                <a:latin typeface="Roboto"/>
                <a:ea typeface="Roboto"/>
                <a:cs typeface="Roboto"/>
                <a:sym typeface="Roboto"/>
              </a:rPr>
              <a:t>Popis</a:t>
            </a:r>
            <a:r>
              <a:rPr lang="en" sz="1400">
                <a:latin typeface="Roboto"/>
                <a:ea typeface="Roboto"/>
                <a:cs typeface="Roboto"/>
                <a:sym typeface="Roboto"/>
              </a:rPr>
              <a:t> - bližší popis záměru (např. Cestovné členů a příznivců Praha 1)</a:t>
            </a:r>
            <a:endParaRPr sz="1400">
              <a:latin typeface="Roboto"/>
              <a:ea typeface="Roboto"/>
              <a:cs typeface="Roboto"/>
              <a:sym typeface="Roboto"/>
            </a:endParaRPr>
          </a:p>
          <a:p>
            <a:pPr indent="0" lvl="0" marL="0" rtl="0" algn="l">
              <a:spcBef>
                <a:spcPts val="1600"/>
              </a:spcBef>
              <a:spcAft>
                <a:spcPts val="0"/>
              </a:spcAft>
              <a:buNone/>
            </a:pPr>
            <a:r>
              <a:rPr b="1" lang="en" sz="1400">
                <a:latin typeface="Roboto"/>
                <a:ea typeface="Roboto"/>
                <a:cs typeface="Roboto"/>
                <a:sym typeface="Roboto"/>
              </a:rPr>
              <a:t>Skladba</a:t>
            </a:r>
            <a:r>
              <a:rPr lang="en" sz="1400">
                <a:latin typeface="Roboto"/>
                <a:ea typeface="Roboto"/>
                <a:cs typeface="Roboto"/>
                <a:sym typeface="Roboto"/>
              </a:rPr>
              <a:t> (seznam: výdaje provozní-volební-jiné/rezerva/paro/interní převod) – podle záměru (např. Ostatní provozní výdaje)</a:t>
            </a:r>
            <a:endParaRPr sz="1400">
              <a:latin typeface="Roboto"/>
              <a:ea typeface="Roboto"/>
              <a:cs typeface="Roboto"/>
              <a:sym typeface="Roboto"/>
            </a:endParaRPr>
          </a:p>
          <a:p>
            <a:pPr indent="-685800" lvl="0" marL="685800" rtl="0" algn="l">
              <a:spcBef>
                <a:spcPts val="1600"/>
              </a:spcBef>
              <a:spcAft>
                <a:spcPts val="0"/>
              </a:spcAft>
              <a:buNone/>
            </a:pPr>
            <a:r>
              <a:rPr b="1" lang="en" sz="1400">
                <a:latin typeface="Roboto"/>
                <a:ea typeface="Roboto"/>
                <a:cs typeface="Roboto"/>
                <a:sym typeface="Roboto"/>
              </a:rPr>
              <a:t>Druh </a:t>
            </a:r>
            <a:r>
              <a:rPr lang="en" sz="1400">
                <a:latin typeface="Roboto"/>
                <a:ea typeface="Roboto"/>
                <a:cs typeface="Roboto"/>
                <a:sym typeface="Roboto"/>
              </a:rPr>
              <a:t>– jednorázový/víceletý (víceleté používáme pouze v ojedinělých případech, více info u AO)</a:t>
            </a:r>
            <a:endParaRPr sz="1400">
              <a:latin typeface="Roboto"/>
              <a:ea typeface="Roboto"/>
              <a:cs typeface="Roboto"/>
              <a:sym typeface="Roboto"/>
            </a:endParaRPr>
          </a:p>
          <a:p>
            <a:pPr indent="-685800" lvl="0" marL="685800" rtl="0" algn="l">
              <a:spcBef>
                <a:spcPts val="800"/>
              </a:spcBef>
              <a:spcAft>
                <a:spcPts val="0"/>
              </a:spcAft>
              <a:buNone/>
            </a:pPr>
            <a:r>
              <a:rPr b="1" lang="en" sz="1400">
                <a:latin typeface="Roboto"/>
                <a:ea typeface="Roboto"/>
                <a:cs typeface="Roboto"/>
                <a:sym typeface="Roboto"/>
              </a:rPr>
              <a:t>Částku limitu na rok </a:t>
            </a:r>
            <a:r>
              <a:rPr lang="en" sz="1400">
                <a:latin typeface="Roboto"/>
                <a:ea typeface="Roboto"/>
                <a:cs typeface="Roboto"/>
                <a:sym typeface="Roboto"/>
              </a:rPr>
              <a:t>– do 10.000 Kč si může nastavit pověřená osoba sama a hospodář může schválit, nad 10.000 Kč musí schválit KS</a:t>
            </a:r>
            <a:endParaRPr sz="1400">
              <a:latin typeface="Roboto"/>
              <a:ea typeface="Roboto"/>
              <a:cs typeface="Roboto"/>
              <a:sym typeface="Roboto"/>
            </a:endParaRPr>
          </a:p>
          <a:p>
            <a:pPr indent="-685800" lvl="0" marL="685800" rtl="0" algn="l">
              <a:spcBef>
                <a:spcPts val="800"/>
              </a:spcBef>
              <a:spcAft>
                <a:spcPts val="0"/>
              </a:spcAft>
              <a:buNone/>
            </a:pPr>
            <a:r>
              <a:t/>
            </a:r>
            <a:endParaRPr sz="1400">
              <a:latin typeface="Roboto"/>
              <a:ea typeface="Roboto"/>
              <a:cs typeface="Roboto"/>
              <a:sym typeface="Roboto"/>
            </a:endParaRPr>
          </a:p>
          <a:p>
            <a:pPr indent="0" lvl="0" marL="0" rtl="0" algn="l">
              <a:spcBef>
                <a:spcPts val="800"/>
              </a:spcBef>
              <a:spcAft>
                <a:spcPts val="0"/>
              </a:spcAft>
              <a:buNone/>
            </a:pPr>
            <a:r>
              <a:t/>
            </a:r>
            <a:endParaRPr sz="1400">
              <a:latin typeface="Roboto"/>
              <a:ea typeface="Roboto"/>
              <a:cs typeface="Roboto"/>
              <a:sym typeface="Roboto"/>
            </a:endParaRPr>
          </a:p>
          <a:p>
            <a:pPr indent="0" lvl="0" marL="0" rtl="0" algn="l">
              <a:spcBef>
                <a:spcPts val="1600"/>
              </a:spcBef>
              <a:spcAft>
                <a:spcPts val="1600"/>
              </a:spcAft>
              <a:buNone/>
            </a:pPr>
            <a:r>
              <a:t/>
            </a:r>
            <a:endParaRPr sz="1400">
              <a:latin typeface="Roboto"/>
              <a:ea typeface="Roboto"/>
              <a:cs typeface="Roboto"/>
              <a:sym typeface="Roboto"/>
            </a:endParaRPr>
          </a:p>
        </p:txBody>
      </p:sp>
      <p:sp>
        <p:nvSpPr>
          <p:cNvPr id="93" name="Google Shape;93;p19"/>
          <p:cNvSpPr txBox="1"/>
          <p:nvPr>
            <p:ph type="title"/>
          </p:nvPr>
        </p:nvSpPr>
        <p:spPr>
          <a:xfrm>
            <a:off x="386825" y="908688"/>
            <a:ext cx="8520600" cy="572700"/>
          </a:xfrm>
          <a:prstGeom prst="rect">
            <a:avLst/>
          </a:prstGeom>
        </p:spPr>
        <p:txBody>
          <a:bodyPr anchorCtr="0" anchor="t" bIns="91425" lIns="91425" spcFirstLastPara="1" rIns="91425" wrap="square" tIns="91425">
            <a:noAutofit/>
          </a:bodyPr>
          <a:lstStyle/>
          <a:p>
            <a:pPr indent="-342900" lvl="0" marL="342900" rtl="0" algn="l">
              <a:lnSpc>
                <a:spcPct val="115000"/>
              </a:lnSpc>
              <a:spcBef>
                <a:spcPts val="0"/>
              </a:spcBef>
              <a:spcAft>
                <a:spcPts val="800"/>
              </a:spcAft>
              <a:buNone/>
            </a:pPr>
            <a:r>
              <a:rPr lang="en" sz="2400" u="sng">
                <a:solidFill>
                  <a:schemeClr val="hlink"/>
                </a:solidFill>
                <a:latin typeface="Roboto"/>
                <a:ea typeface="Roboto"/>
                <a:cs typeface="Roboto"/>
                <a:sym typeface="Roboto"/>
                <a:hlinkClick r:id="rId3"/>
              </a:rPr>
              <a:t>Záměr</a:t>
            </a:r>
            <a:r>
              <a:rPr b="1" lang="en" sz="1800">
                <a:solidFill>
                  <a:srgbClr val="000000"/>
                </a:solidFill>
                <a:latin typeface="Roboto"/>
                <a:ea typeface="Roboto"/>
                <a:cs typeface="Roboto"/>
                <a:sym typeface="Roboto"/>
              </a:rPr>
              <a:t> -&gt; KS – např. Hlavní město Praha – Nový záměr </a:t>
            </a:r>
            <a:endParaRPr b="1" sz="1800">
              <a:solidFill>
                <a:srgbClr val="000000"/>
              </a:solidFill>
              <a:latin typeface="Roboto"/>
              <a:ea typeface="Roboto"/>
              <a:cs typeface="Roboto"/>
              <a:sym typeface="Robo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Roboto"/>
                <a:ea typeface="Roboto"/>
                <a:cs typeface="Roboto"/>
                <a:sym typeface="Roboto"/>
              </a:rPr>
              <a:t>Tvorba nového záměru 2/3</a:t>
            </a:r>
            <a:endParaRPr>
              <a:latin typeface="Roboto"/>
              <a:ea typeface="Roboto"/>
              <a:cs typeface="Roboto"/>
              <a:sym typeface="Roboto"/>
            </a:endParaRPr>
          </a:p>
        </p:txBody>
      </p:sp>
      <p:sp>
        <p:nvSpPr>
          <p:cNvPr id="99" name="Google Shape;99;p20"/>
          <p:cNvSpPr txBox="1"/>
          <p:nvPr>
            <p:ph idx="1" type="body"/>
          </p:nvPr>
        </p:nvSpPr>
        <p:spPr>
          <a:xfrm>
            <a:off x="533250" y="1340000"/>
            <a:ext cx="8520600" cy="3416400"/>
          </a:xfrm>
          <a:prstGeom prst="rect">
            <a:avLst/>
          </a:prstGeom>
          <a:noFill/>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t/>
            </a:r>
            <a:endParaRPr>
              <a:latin typeface="Roboto"/>
              <a:ea typeface="Roboto"/>
              <a:cs typeface="Roboto"/>
              <a:sym typeface="Roboto"/>
            </a:endParaRPr>
          </a:p>
          <a:p>
            <a:pPr indent="0" lvl="0" marL="0" rtl="0" algn="l">
              <a:lnSpc>
                <a:spcPct val="100000"/>
              </a:lnSpc>
              <a:spcBef>
                <a:spcPts val="0"/>
              </a:spcBef>
              <a:spcAft>
                <a:spcPts val="0"/>
              </a:spcAft>
              <a:buClr>
                <a:schemeClr val="dk1"/>
              </a:buClr>
              <a:buSzPts val="1100"/>
              <a:buFont typeface="Arial"/>
              <a:buNone/>
            </a:pPr>
            <a:r>
              <a:rPr b="1" lang="en">
                <a:latin typeface="Roboto"/>
                <a:ea typeface="Roboto"/>
                <a:cs typeface="Roboto"/>
                <a:sym typeface="Roboto"/>
              </a:rPr>
              <a:t>Bankovní účet </a:t>
            </a:r>
            <a:r>
              <a:rPr lang="en">
                <a:latin typeface="Roboto"/>
                <a:ea typeface="Roboto"/>
                <a:cs typeface="Roboto"/>
                <a:sym typeface="Roboto"/>
              </a:rPr>
              <a:t>- používáme:</a:t>
            </a:r>
            <a:endParaRPr>
              <a:latin typeface="Roboto"/>
              <a:ea typeface="Roboto"/>
              <a:cs typeface="Roboto"/>
              <a:sym typeface="Roboto"/>
            </a:endParaRPr>
          </a:p>
          <a:p>
            <a:pPr indent="0" lvl="0" marL="0" rtl="0" algn="l">
              <a:lnSpc>
                <a:spcPct val="100000"/>
              </a:lnSpc>
              <a:spcBef>
                <a:spcPts val="0"/>
              </a:spcBef>
              <a:spcAft>
                <a:spcPts val="0"/>
              </a:spcAft>
              <a:buClr>
                <a:schemeClr val="dk1"/>
              </a:buClr>
              <a:buSzPts val="1100"/>
              <a:buFont typeface="Arial"/>
              <a:buNone/>
            </a:pPr>
            <a:br>
              <a:rPr lang="en">
                <a:latin typeface="Roboto"/>
                <a:ea typeface="Roboto"/>
                <a:cs typeface="Roboto"/>
                <a:sym typeface="Roboto"/>
              </a:rPr>
            </a:br>
            <a:r>
              <a:rPr lang="en" u="sng">
                <a:solidFill>
                  <a:schemeClr val="accent5"/>
                </a:solidFill>
                <a:latin typeface="Roboto"/>
                <a:ea typeface="Roboto"/>
                <a:cs typeface="Roboto"/>
                <a:sym typeface="Roboto"/>
                <a:hlinkClick r:id="rId3"/>
              </a:rPr>
              <a:t>2100643125/2010</a:t>
            </a:r>
            <a:r>
              <a:rPr lang="en">
                <a:solidFill>
                  <a:schemeClr val="dk1"/>
                </a:solidFill>
                <a:latin typeface="Roboto"/>
                <a:ea typeface="Roboto"/>
                <a:cs typeface="Roboto"/>
                <a:sym typeface="Roboto"/>
              </a:rPr>
              <a:t> - </a:t>
            </a:r>
            <a:r>
              <a:rPr b="1" lang="en">
                <a:solidFill>
                  <a:schemeClr val="dk1"/>
                </a:solidFill>
                <a:latin typeface="Roboto"/>
                <a:ea typeface="Roboto"/>
                <a:cs typeface="Roboto"/>
                <a:sym typeface="Roboto"/>
              </a:rPr>
              <a:t>Piráti - platební</a:t>
            </a:r>
            <a:r>
              <a:rPr lang="en">
                <a:solidFill>
                  <a:schemeClr val="dk1"/>
                </a:solidFill>
                <a:latin typeface="Roboto"/>
                <a:ea typeface="Roboto"/>
                <a:cs typeface="Roboto"/>
                <a:sym typeface="Roboto"/>
              </a:rPr>
              <a:t> </a:t>
            </a:r>
            <a:r>
              <a:rPr i="1" lang="en">
                <a:solidFill>
                  <a:schemeClr val="dk1"/>
                </a:solidFill>
                <a:latin typeface="Roboto"/>
                <a:ea typeface="Roboto"/>
                <a:cs typeface="Roboto"/>
                <a:sym typeface="Roboto"/>
              </a:rPr>
              <a:t>ostatní příjmy a výdaje</a:t>
            </a:r>
            <a:r>
              <a:rPr lang="en">
                <a:solidFill>
                  <a:schemeClr val="dk1"/>
                </a:solidFill>
                <a:latin typeface="Roboto"/>
                <a:ea typeface="Roboto"/>
                <a:cs typeface="Roboto"/>
                <a:sym typeface="Roboto"/>
              </a:rPr>
              <a:t> </a:t>
            </a:r>
            <a:endParaRPr>
              <a:solidFill>
                <a:schemeClr val="dk1"/>
              </a:solidFill>
              <a:latin typeface="Roboto"/>
              <a:ea typeface="Roboto"/>
              <a:cs typeface="Roboto"/>
              <a:sym typeface="Roboto"/>
            </a:endParaRPr>
          </a:p>
          <a:p>
            <a:pPr indent="0" lvl="0" marL="0" rtl="0" algn="l">
              <a:lnSpc>
                <a:spcPct val="100000"/>
              </a:lnSpc>
              <a:spcBef>
                <a:spcPts val="0"/>
              </a:spcBef>
              <a:spcAft>
                <a:spcPts val="0"/>
              </a:spcAft>
              <a:buNone/>
            </a:pPr>
            <a:br>
              <a:rPr lang="en">
                <a:solidFill>
                  <a:schemeClr val="dk1"/>
                </a:solidFill>
                <a:latin typeface="Roboto"/>
                <a:ea typeface="Roboto"/>
                <a:cs typeface="Roboto"/>
                <a:sym typeface="Roboto"/>
              </a:rPr>
            </a:br>
            <a:r>
              <a:rPr lang="en" u="sng">
                <a:solidFill>
                  <a:schemeClr val="accent5"/>
                </a:solidFill>
                <a:latin typeface="Roboto"/>
                <a:ea typeface="Roboto"/>
                <a:cs typeface="Roboto"/>
                <a:sym typeface="Roboto"/>
                <a:hlinkClick r:id="rId4"/>
              </a:rPr>
              <a:t>2400643151/2010</a:t>
            </a:r>
            <a:r>
              <a:rPr lang="en">
                <a:solidFill>
                  <a:schemeClr val="dk1"/>
                </a:solidFill>
                <a:latin typeface="Roboto"/>
                <a:ea typeface="Roboto"/>
                <a:cs typeface="Roboto"/>
                <a:sym typeface="Roboto"/>
              </a:rPr>
              <a:t> - </a:t>
            </a:r>
            <a:r>
              <a:rPr b="1" lang="en">
                <a:solidFill>
                  <a:schemeClr val="dk1"/>
                </a:solidFill>
                <a:latin typeface="Roboto"/>
                <a:ea typeface="Roboto"/>
                <a:cs typeface="Roboto"/>
                <a:sym typeface="Roboto"/>
              </a:rPr>
              <a:t>Piráti - dlouhodobí dodavatelé</a:t>
            </a:r>
            <a:r>
              <a:rPr lang="en">
                <a:solidFill>
                  <a:schemeClr val="dk1"/>
                </a:solidFill>
                <a:latin typeface="Roboto"/>
                <a:ea typeface="Roboto"/>
                <a:cs typeface="Roboto"/>
                <a:sym typeface="Roboto"/>
              </a:rPr>
              <a:t>  - výplaty/odměny</a:t>
            </a:r>
            <a:endParaRPr>
              <a:solidFill>
                <a:schemeClr val="dk1"/>
              </a:solidFill>
              <a:latin typeface="Roboto"/>
              <a:ea typeface="Roboto"/>
              <a:cs typeface="Roboto"/>
              <a:sym typeface="Roboto"/>
            </a:endParaRPr>
          </a:p>
          <a:p>
            <a:pPr indent="0" lvl="0" marL="0" rtl="0" algn="l">
              <a:spcBef>
                <a:spcPts val="1800"/>
              </a:spcBef>
              <a:spcAft>
                <a:spcPts val="0"/>
              </a:spcAft>
              <a:buNone/>
            </a:pPr>
            <a:r>
              <a:rPr b="1" lang="en">
                <a:latin typeface="Roboto"/>
                <a:ea typeface="Roboto"/>
                <a:cs typeface="Roboto"/>
                <a:sym typeface="Roboto"/>
              </a:rPr>
              <a:t>Hospodář</a:t>
            </a:r>
            <a:r>
              <a:rPr lang="en">
                <a:latin typeface="Roboto"/>
                <a:ea typeface="Roboto"/>
                <a:cs typeface="Roboto"/>
                <a:sym typeface="Roboto"/>
              </a:rPr>
              <a:t> – vybrat ze seznamu, ideální je nastavit 2 hospodáře (vychází z PraH) - předseda MS u rozpočtové položky MS a předseda KS u rozpočtu kraje (není-li určeno jinak) - VŽDY SE RADĚJI INFORMUJ NEŽ VYPLŇ CHYBNĚ!</a:t>
            </a:r>
            <a:endParaRPr>
              <a:latin typeface="Roboto"/>
              <a:ea typeface="Roboto"/>
              <a:cs typeface="Roboto"/>
              <a:sym typeface="Roboto"/>
            </a:endParaRPr>
          </a:p>
          <a:p>
            <a:pPr indent="0" lvl="0" marL="0" rtl="0" algn="l">
              <a:spcBef>
                <a:spcPts val="2600"/>
              </a:spcBef>
              <a:spcAft>
                <a:spcPts val="1600"/>
              </a:spcAft>
              <a:buNone/>
            </a:pPr>
            <a:r>
              <a:t/>
            </a:r>
            <a:endParaRPr>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latin typeface="Roboto"/>
                <a:ea typeface="Roboto"/>
                <a:cs typeface="Roboto"/>
                <a:sym typeface="Roboto"/>
              </a:rPr>
              <a:t>Tvorba nového záměru 3/3</a:t>
            </a:r>
            <a:endParaRPr>
              <a:latin typeface="Roboto"/>
              <a:ea typeface="Roboto"/>
              <a:cs typeface="Roboto"/>
              <a:sym typeface="Roboto"/>
            </a:endParaRPr>
          </a:p>
        </p:txBody>
      </p:sp>
      <p:sp>
        <p:nvSpPr>
          <p:cNvPr id="105" name="Google Shape;105;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1800"/>
              </a:spcBef>
              <a:spcAft>
                <a:spcPts val="0"/>
              </a:spcAft>
              <a:buClr>
                <a:schemeClr val="dk1"/>
              </a:buClr>
              <a:buSzPts val="1100"/>
              <a:buFont typeface="Arial"/>
              <a:buNone/>
            </a:pPr>
            <a:r>
              <a:rPr b="1" lang="en">
                <a:latin typeface="Roboto"/>
                <a:ea typeface="Roboto"/>
                <a:cs typeface="Roboto"/>
                <a:sym typeface="Roboto"/>
              </a:rPr>
              <a:t>Odkazy na projednávání a rozhodnutí předsednictva</a:t>
            </a:r>
            <a:r>
              <a:rPr lang="en">
                <a:latin typeface="Roboto"/>
                <a:ea typeface="Roboto"/>
                <a:cs typeface="Roboto"/>
                <a:sym typeface="Roboto"/>
              </a:rPr>
              <a:t> (</a:t>
            </a:r>
            <a:r>
              <a:rPr b="1" lang="en">
                <a:latin typeface="Roboto"/>
                <a:ea typeface="Roboto"/>
                <a:cs typeface="Roboto"/>
                <a:sym typeface="Roboto"/>
              </a:rPr>
              <a:t>OD</a:t>
            </a:r>
            <a:r>
              <a:rPr lang="en">
                <a:latin typeface="Roboto"/>
                <a:ea typeface="Roboto"/>
                <a:cs typeface="Roboto"/>
                <a:sym typeface="Roboto"/>
              </a:rPr>
              <a:t> 10 K) příp. </a:t>
            </a:r>
            <a:r>
              <a:rPr b="1" lang="en">
                <a:latin typeface="Roboto"/>
                <a:ea typeface="Roboto"/>
                <a:cs typeface="Roboto"/>
                <a:sym typeface="Roboto"/>
              </a:rPr>
              <a:t>fóra</a:t>
            </a:r>
            <a:r>
              <a:rPr lang="en">
                <a:latin typeface="Roboto"/>
                <a:ea typeface="Roboto"/>
                <a:cs typeface="Roboto"/>
                <a:sym typeface="Roboto"/>
              </a:rPr>
              <a:t> (</a:t>
            </a:r>
            <a:r>
              <a:rPr b="1" lang="en">
                <a:latin typeface="Roboto"/>
                <a:ea typeface="Roboto"/>
                <a:cs typeface="Roboto"/>
                <a:sym typeface="Roboto"/>
              </a:rPr>
              <a:t>OD</a:t>
            </a:r>
            <a:r>
              <a:rPr lang="en">
                <a:latin typeface="Roboto"/>
                <a:ea typeface="Roboto"/>
                <a:cs typeface="Roboto"/>
                <a:sym typeface="Roboto"/>
              </a:rPr>
              <a:t> 100 K) - vložit odkazy na redmine nebo forum! Bez vyplnění těchto položek nemůže hospodář daný záměr schválit</a:t>
            </a:r>
            <a:endParaRPr>
              <a:latin typeface="Roboto"/>
              <a:ea typeface="Roboto"/>
              <a:cs typeface="Roboto"/>
              <a:sym typeface="Roboto"/>
            </a:endParaRPr>
          </a:p>
          <a:p>
            <a:pPr indent="0" lvl="0" marL="0" rtl="0" algn="l">
              <a:spcBef>
                <a:spcPts val="2600"/>
              </a:spcBef>
              <a:spcAft>
                <a:spcPts val="0"/>
              </a:spcAft>
              <a:buClr>
                <a:schemeClr val="dk1"/>
              </a:buClr>
              <a:buSzPts val="1100"/>
              <a:buFont typeface="Arial"/>
              <a:buNone/>
            </a:pPr>
            <a:r>
              <a:rPr b="1" lang="en">
                <a:latin typeface="Roboto"/>
                <a:ea typeface="Roboto"/>
                <a:cs typeface="Roboto"/>
                <a:sym typeface="Roboto"/>
              </a:rPr>
              <a:t>Data rozhodnutí předsednictva a fóra</a:t>
            </a:r>
            <a:r>
              <a:rPr lang="en">
                <a:latin typeface="Roboto"/>
                <a:ea typeface="Roboto"/>
                <a:cs typeface="Roboto"/>
                <a:sym typeface="Roboto"/>
              </a:rPr>
              <a:t>  - kdy hlasování nabylo platnosti/bylo vyhlášeno</a:t>
            </a:r>
            <a:endParaRPr>
              <a:latin typeface="Roboto"/>
              <a:ea typeface="Roboto"/>
              <a:cs typeface="Roboto"/>
              <a:sym typeface="Roboto"/>
            </a:endParaRPr>
          </a:p>
          <a:p>
            <a:pPr indent="0" lvl="0" marL="0" rtl="0" algn="l">
              <a:spcBef>
                <a:spcPts val="2600"/>
              </a:spcBef>
              <a:spcAft>
                <a:spcPts val="0"/>
              </a:spcAft>
              <a:buClr>
                <a:schemeClr val="dk1"/>
              </a:buClr>
              <a:buSzPts val="1100"/>
              <a:buFont typeface="Arial"/>
              <a:buNone/>
            </a:pPr>
            <a:r>
              <a:rPr b="1" i="1" lang="en">
                <a:latin typeface="Roboto"/>
                <a:ea typeface="Roboto"/>
                <a:cs typeface="Roboto"/>
                <a:sym typeface="Roboto"/>
              </a:rPr>
              <a:t>“</a:t>
            </a:r>
            <a:r>
              <a:rPr b="1" i="1" lang="en">
                <a:latin typeface="Roboto"/>
                <a:ea typeface="Roboto"/>
                <a:cs typeface="Roboto"/>
                <a:sym typeface="Roboto"/>
              </a:rPr>
              <a:t>Odeslat”</a:t>
            </a:r>
            <a:r>
              <a:rPr i="1" lang="en">
                <a:latin typeface="Roboto"/>
                <a:ea typeface="Roboto"/>
                <a:cs typeface="Roboto"/>
                <a:sym typeface="Roboto"/>
              </a:rPr>
              <a:t>.</a:t>
            </a:r>
            <a:r>
              <a:rPr lang="en">
                <a:latin typeface="Roboto"/>
                <a:ea typeface="Roboto"/>
                <a:cs typeface="Roboto"/>
                <a:sym typeface="Roboto"/>
              </a:rPr>
              <a:t> Po odeslání záměr znovu otevřít (v novém okně). Podívat se, zda je vše v pořádku (případně </a:t>
            </a:r>
            <a:r>
              <a:rPr b="1" i="1" lang="en">
                <a:latin typeface="Roboto"/>
                <a:ea typeface="Roboto"/>
                <a:cs typeface="Roboto"/>
                <a:sym typeface="Roboto"/>
              </a:rPr>
              <a:t>“Upravit”</a:t>
            </a:r>
            <a:r>
              <a:rPr lang="en">
                <a:latin typeface="Roboto"/>
                <a:ea typeface="Roboto"/>
                <a:cs typeface="Roboto"/>
                <a:sym typeface="Roboto"/>
              </a:rPr>
              <a:t>) a pokud ano </a:t>
            </a:r>
            <a:r>
              <a:rPr b="1" i="1" lang="en">
                <a:latin typeface="Roboto"/>
                <a:ea typeface="Roboto"/>
                <a:cs typeface="Roboto"/>
                <a:sym typeface="Roboto"/>
              </a:rPr>
              <a:t>“Předat ke kontrole”</a:t>
            </a:r>
            <a:r>
              <a:rPr lang="en">
                <a:latin typeface="Roboto"/>
                <a:ea typeface="Roboto"/>
                <a:cs typeface="Roboto"/>
                <a:sym typeface="Roboto"/>
              </a:rPr>
              <a:t>– po potvrzení dát vědět hospodáři, aby se přihlásil do P(i)roplacení a ten hned uvidí, že má něco ke schválení (stejně jako v podatelně Redmine).</a:t>
            </a:r>
            <a:endParaRPr>
              <a:latin typeface="Roboto"/>
              <a:ea typeface="Roboto"/>
              <a:cs typeface="Roboto"/>
              <a:sym typeface="Roboto"/>
            </a:endParaRPr>
          </a:p>
          <a:p>
            <a:pPr indent="0" lvl="0" marL="0" rtl="0" algn="l">
              <a:spcBef>
                <a:spcPts val="2600"/>
              </a:spcBef>
              <a:spcAft>
                <a:spcPts val="0"/>
              </a:spcAft>
              <a:buNone/>
            </a:pPr>
            <a:r>
              <a:t/>
            </a:r>
            <a:endParaRPr>
              <a:latin typeface="Roboto"/>
              <a:ea typeface="Roboto"/>
              <a:cs typeface="Roboto"/>
              <a:sym typeface="Roboto"/>
            </a:endParaRPr>
          </a:p>
          <a:p>
            <a:pPr indent="0" lvl="0" marL="0" rtl="0" algn="l">
              <a:spcBef>
                <a:spcPts val="1800"/>
              </a:spcBef>
              <a:spcAft>
                <a:spcPts val="0"/>
              </a:spcAft>
              <a:buClr>
                <a:schemeClr val="dk1"/>
              </a:buClr>
              <a:buSzPts val="1100"/>
              <a:buFont typeface="Arial"/>
              <a:buNone/>
            </a:pPr>
            <a:r>
              <a:t/>
            </a:r>
            <a:endParaRPr>
              <a:latin typeface="Roboto"/>
              <a:ea typeface="Roboto"/>
              <a:cs typeface="Roboto"/>
              <a:sym typeface="Roboto"/>
            </a:endParaRPr>
          </a:p>
          <a:p>
            <a:pPr indent="0" lvl="0" marL="0" rtl="0" algn="l">
              <a:spcBef>
                <a:spcPts val="1600"/>
              </a:spcBef>
              <a:spcAft>
                <a:spcPts val="1600"/>
              </a:spcAft>
              <a:buNone/>
            </a:pPr>
            <a:r>
              <a:t/>
            </a:r>
            <a:endParaRPr>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